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63" r:id="rId5"/>
    <p:sldId id="260" r:id="rId6"/>
    <p:sldId id="261" r:id="rId7"/>
  </p:sldIdLst>
  <p:sldSz cx="18288000" cy="10287000"/>
  <p:notesSz cx="6858000" cy="9144000"/>
  <p:embeddedFontLst>
    <p:embeddedFont>
      <p:font typeface="Aharoni" panose="02010803020104030203" pitchFamily="2" charset="-79"/>
      <p:bold r:id="rId9"/>
    </p:embeddedFont>
    <p:embeddedFont>
      <p:font typeface="Alice" panose="020B0604020202020204" charset="0"/>
      <p:regular r:id="rId10"/>
    </p:embeddedFont>
    <p:embeddedFont>
      <p:font typeface="Calibri" panose="020F0502020204030204" pitchFamily="34" charset="0"/>
      <p:regular r:id="rId11"/>
      <p:bold r:id="rId12"/>
      <p:italic r:id="rId13"/>
      <p:boldItalic r:id="rId14"/>
    </p:embeddedFont>
    <p:embeddedFont>
      <p:font typeface="Canva Sans 1" panose="020B0604020202020204" charset="0"/>
      <p:regular r:id="rId15"/>
    </p:embeddedFont>
    <p:embeddedFont>
      <p:font typeface="Canva Sans 1 Bold" panose="020B0604020202020204" charset="0"/>
      <p:regular r:id="rId16"/>
      <p:bold r:id="rId17"/>
    </p:embeddedFont>
    <p:embeddedFont>
      <p:font typeface="Consolas" panose="020B0609020204030204" pitchFamily="49" charset="0"/>
      <p:regular r:id="rId18"/>
      <p:bold r:id="rId19"/>
      <p:italic r:id="rId20"/>
      <p:boldItalic r:id="rId21"/>
    </p:embeddedFont>
    <p:embeddedFont>
      <p:font typeface="Glacial Indifference Bold" panose="020B0604020202020204" charset="0"/>
      <p:regular r:id="rId22"/>
      <p:bold r:id="rId23"/>
    </p:embeddedFont>
    <p:embeddedFont>
      <p:font typeface="Hind Guntur Medium" panose="02000000000000000000" pitchFamily="2" charset="0"/>
      <p:regular r:id="rId24"/>
    </p:embeddedFont>
    <p:embeddedFont>
      <p:font typeface="Kollektif" panose="020B0604020202020204" charset="0"/>
      <p:regular r:id="rId25"/>
    </p:embeddedFont>
    <p:embeddedFont>
      <p:font typeface="Kollektif Bold" panose="020B0604020202020204" charset="0"/>
      <p:regular r:id="rId26"/>
      <p:bold r:id="rId27"/>
    </p:embeddedFont>
    <p:embeddedFont>
      <p:font typeface="League Spartan" panose="020B0604020202020204" charset="0"/>
      <p:regular r:id="rId28"/>
      <p:bold r:id="rId29"/>
    </p:embeddedFont>
    <p:embeddedFont>
      <p:font typeface="Roboto Condensed Bold"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232" autoAdjust="0"/>
    <p:restoredTop sz="83656" autoAdjust="0"/>
  </p:normalViewPr>
  <p:slideViewPr>
    <p:cSldViewPr>
      <p:cViewPr varScale="1">
        <p:scale>
          <a:sx n="62" d="100"/>
          <a:sy n="62" d="100"/>
        </p:scale>
        <p:origin x="2034" y="20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tableStyles" Target="tableStyles.xml"/><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FD46C-C080-46CC-9923-B276ECD1D2F6}"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0A0BB-4413-4050-AB03-F2954C0CBFCB}" type="slidenum">
              <a:rPr lang="en-US" smtClean="0"/>
              <a:t>‹#›</a:t>
            </a:fld>
            <a:endParaRPr lang="en-US"/>
          </a:p>
        </p:txBody>
      </p:sp>
    </p:spTree>
    <p:extLst>
      <p:ext uri="{BB962C8B-B14F-4D97-AF65-F5344CB8AC3E}">
        <p14:creationId xmlns:p14="http://schemas.microsoft.com/office/powerpoint/2010/main" val="113962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0A0BB-4413-4050-AB03-F2954C0CBFCB}" type="slidenum">
              <a:rPr lang="en-US" smtClean="0"/>
              <a:t>1</a:t>
            </a:fld>
            <a:endParaRPr lang="en-US"/>
          </a:p>
        </p:txBody>
      </p:sp>
    </p:spTree>
    <p:extLst>
      <p:ext uri="{BB962C8B-B14F-4D97-AF65-F5344CB8AC3E}">
        <p14:creationId xmlns:p14="http://schemas.microsoft.com/office/powerpoint/2010/main" val="2612104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nsolas" panose="020B0609020204030204" pitchFamily="49" charset="0"/>
              </a:rPr>
              <a:t>Using these visualizations, we analyzed the proximity of crimes to MARTA rail stations and found that there was some level of correspondence between their locations. </a:t>
            </a:r>
          </a:p>
          <a:p>
            <a:r>
              <a:rPr lang="en-US" b="0" dirty="0">
                <a:solidFill>
                  <a:srgbClr val="569CD6"/>
                </a:solidFill>
                <a:effectLst/>
                <a:latin typeface="Consolas" panose="020B0609020204030204" pitchFamily="49" charset="0"/>
              </a:rPr>
              <a:t>Neighborhoods with or near MARTA stations tended to have crimes reported nearby. There was no significant difference overall between the type of crime reported and the distance from the station.</a:t>
            </a:r>
          </a:p>
          <a:p>
            <a:r>
              <a:rPr lang="en-US" b="0" dirty="0">
                <a:solidFill>
                  <a:srgbClr val="569CD6"/>
                </a:solidFill>
                <a:effectLst/>
                <a:latin typeface="Consolas" panose="020B0609020204030204" pitchFamily="49" charset="0"/>
              </a:rPr>
              <a:t>However, these finding warrant further investigation and insight. Firstly, when planning an expansion, the increase in crimes needs to be weighed against the potential benefits to traffic congestion, environmental impact, promotion of non-sedentary lifestyles, and other societal factors. A similar analysis would need to be conducted in other cities to corroborate findings.</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Other confounding factors may affect the level of crime near MARTA stations, including proximity to high-traffic locations such as shopping malls and districts. For instance, in the map of Buckhead in the lower-left corner, you will see that reports of crime are densely centered at Lenox Mall and Phipps Plaza. MARTA rail stations are also located in urban areas vs rural or suburban areas. There may also be variable level of security measures in and around MARTA stations that affect the level of crime.</a:t>
            </a:r>
          </a:p>
        </p:txBody>
      </p:sp>
      <p:sp>
        <p:nvSpPr>
          <p:cNvPr id="4" name="Slide Number Placeholder 3"/>
          <p:cNvSpPr>
            <a:spLocks noGrp="1"/>
          </p:cNvSpPr>
          <p:nvPr>
            <p:ph type="sldNum" sz="quarter" idx="5"/>
          </p:nvPr>
        </p:nvSpPr>
        <p:spPr/>
        <p:txBody>
          <a:bodyPr/>
          <a:lstStyle/>
          <a:p>
            <a:fld id="{BBF0A0BB-4413-4050-AB03-F2954C0CBFCB}" type="slidenum">
              <a:rPr lang="en-US" smtClean="0"/>
              <a:t>6</a:t>
            </a:fld>
            <a:endParaRPr lang="en-US"/>
          </a:p>
        </p:txBody>
      </p:sp>
    </p:spTree>
    <p:extLst>
      <p:ext uri="{BB962C8B-B14F-4D97-AF65-F5344CB8AC3E}">
        <p14:creationId xmlns:p14="http://schemas.microsoft.com/office/powerpoint/2010/main" val="2192522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image" Target="../media/image13.svg"/><Relationship Id="rId21" Type="http://schemas.openxmlformats.org/officeDocument/2006/relationships/image" Target="../media/image31.png"/><Relationship Id="rId34" Type="http://schemas.openxmlformats.org/officeDocument/2006/relationships/image" Target="../media/image44.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2" Type="http://schemas.openxmlformats.org/officeDocument/2006/relationships/image" Target="../media/image12.png"/><Relationship Id="rId16" Type="http://schemas.openxmlformats.org/officeDocument/2006/relationships/image" Target="../media/image26.svg"/><Relationship Id="rId20" Type="http://schemas.openxmlformats.org/officeDocument/2006/relationships/image" Target="../media/image30.sv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4.svg"/><Relationship Id="rId32" Type="http://schemas.openxmlformats.org/officeDocument/2006/relationships/image" Target="../media/image42.sv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8"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982572" y="4491550"/>
            <a:ext cx="7305428" cy="0"/>
          </a:xfrm>
          <a:prstGeom prst="line">
            <a:avLst/>
          </a:prstGeom>
          <a:ln w="28575" cap="rnd">
            <a:solidFill>
              <a:srgbClr val="796D61"/>
            </a:solidFill>
            <a:prstDash val="solid"/>
            <a:headEnd type="none" w="sm" len="sm"/>
            <a:tailEnd type="none" w="sm" len="sm"/>
          </a:ln>
        </p:spPr>
      </p:sp>
      <p:grpSp>
        <p:nvGrpSpPr>
          <p:cNvPr id="3" name="Group 3"/>
          <p:cNvGrpSpPr>
            <a:grpSpLocks noChangeAspect="1"/>
          </p:cNvGrpSpPr>
          <p:nvPr/>
        </p:nvGrpSpPr>
        <p:grpSpPr>
          <a:xfrm>
            <a:off x="9918328" y="0"/>
            <a:ext cx="8496437" cy="10287000"/>
            <a:chOff x="0" y="0"/>
            <a:chExt cx="5248910" cy="6355080"/>
          </a:xfrm>
        </p:grpSpPr>
        <p:sp>
          <p:nvSpPr>
            <p:cNvPr id="4" name="Freeform 4"/>
            <p:cNvSpPr/>
            <p:nvPr/>
          </p:nvSpPr>
          <p:spPr>
            <a:xfrm>
              <a:off x="0" y="0"/>
              <a:ext cx="5248910" cy="6355080"/>
            </a:xfrm>
            <a:custGeom>
              <a:avLst/>
              <a:gdLst/>
              <a:ahLst/>
              <a:cxnLst/>
              <a:rect l="l" t="t" r="r" b="b"/>
              <a:pathLst>
                <a:path w="5248910" h="6355080">
                  <a:moveTo>
                    <a:pt x="1978660" y="1438910"/>
                  </a:moveTo>
                  <a:lnTo>
                    <a:pt x="3078480" y="151130"/>
                  </a:lnTo>
                  <a:lnTo>
                    <a:pt x="3078480" y="1842770"/>
                  </a:lnTo>
                  <a:cubicBezTo>
                    <a:pt x="3253740" y="1770380"/>
                    <a:pt x="3430270" y="1703070"/>
                    <a:pt x="3606800" y="1639570"/>
                  </a:cubicBezTo>
                  <a:cubicBezTo>
                    <a:pt x="4226560" y="1419860"/>
                    <a:pt x="4907280" y="1742440"/>
                    <a:pt x="5126990" y="2362200"/>
                  </a:cubicBezTo>
                  <a:cubicBezTo>
                    <a:pt x="5172710" y="2489200"/>
                    <a:pt x="5195570" y="2623820"/>
                    <a:pt x="5195570" y="2758440"/>
                  </a:cubicBezTo>
                  <a:lnTo>
                    <a:pt x="5195570" y="2758440"/>
                  </a:lnTo>
                  <a:cubicBezTo>
                    <a:pt x="5196840" y="3079750"/>
                    <a:pt x="5031740" y="3378200"/>
                    <a:pt x="4761230" y="3548380"/>
                  </a:cubicBezTo>
                  <a:lnTo>
                    <a:pt x="3265170" y="4490720"/>
                  </a:lnTo>
                  <a:lnTo>
                    <a:pt x="5248910" y="4673600"/>
                  </a:lnTo>
                  <a:lnTo>
                    <a:pt x="5248910" y="6355080"/>
                  </a:lnTo>
                  <a:lnTo>
                    <a:pt x="1158240" y="5979160"/>
                  </a:lnTo>
                  <a:lnTo>
                    <a:pt x="1158240" y="4883150"/>
                  </a:lnTo>
                  <a:cubicBezTo>
                    <a:pt x="885190" y="5054600"/>
                    <a:pt x="610870" y="5236210"/>
                    <a:pt x="337820" y="5430520"/>
                  </a:cubicBezTo>
                  <a:lnTo>
                    <a:pt x="337820" y="3360420"/>
                  </a:lnTo>
                  <a:lnTo>
                    <a:pt x="637540" y="2747010"/>
                  </a:lnTo>
                  <a:lnTo>
                    <a:pt x="0" y="3361690"/>
                  </a:lnTo>
                  <a:lnTo>
                    <a:pt x="0" y="1905000"/>
                  </a:lnTo>
                  <a:lnTo>
                    <a:pt x="1978660" y="0"/>
                  </a:lnTo>
                  <a:lnTo>
                    <a:pt x="1978660" y="1438910"/>
                  </a:lnTo>
                  <a:close/>
                </a:path>
              </a:pathLst>
            </a:custGeom>
            <a:blipFill>
              <a:blip r:embed="rId3"/>
              <a:stretch>
                <a:fillRect l="-28879" r="-52674"/>
              </a:stretch>
            </a:blip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388209"/>
            <a:ext cx="8889628" cy="5367113"/>
          </a:xfrm>
          <a:prstGeom prst="rect">
            <a:avLst/>
          </a:prstGeom>
        </p:spPr>
      </p:pic>
      <p:sp>
        <p:nvSpPr>
          <p:cNvPr id="6" name="TextBox 6"/>
          <p:cNvSpPr txBox="1"/>
          <p:nvPr/>
        </p:nvSpPr>
        <p:spPr>
          <a:xfrm>
            <a:off x="1290034" y="83409"/>
            <a:ext cx="9161214" cy="8223616"/>
          </a:xfrm>
          <a:prstGeom prst="rect">
            <a:avLst/>
          </a:prstGeom>
        </p:spPr>
        <p:txBody>
          <a:bodyPr lIns="0" tIns="0" rIns="0" bIns="0" rtlCol="0" anchor="t">
            <a:spAutoFit/>
          </a:bodyPr>
          <a:lstStyle/>
          <a:p>
            <a:pPr>
              <a:lnSpc>
                <a:spcPts val="21854"/>
              </a:lnSpc>
            </a:pPr>
            <a:r>
              <a:rPr lang="en-US" sz="15610" dirty="0">
                <a:solidFill>
                  <a:srgbClr val="004AAD"/>
                </a:solidFill>
                <a:latin typeface="Kollektif Bold"/>
              </a:rPr>
              <a:t>Secret of NIMBY</a:t>
            </a:r>
          </a:p>
          <a:p>
            <a:pPr>
              <a:lnSpc>
                <a:spcPts val="21854"/>
              </a:lnSpc>
            </a:pPr>
            <a:endParaRPr lang="en-US" sz="15610" dirty="0">
              <a:solidFill>
                <a:srgbClr val="004AAD"/>
              </a:solidFill>
              <a:latin typeface="Kollektif Bold"/>
            </a:endParaRPr>
          </a:p>
        </p:txBody>
      </p:sp>
      <p:sp>
        <p:nvSpPr>
          <p:cNvPr id="7" name="TextBox 7"/>
          <p:cNvSpPr txBox="1"/>
          <p:nvPr/>
        </p:nvSpPr>
        <p:spPr>
          <a:xfrm>
            <a:off x="779208" y="6326442"/>
            <a:ext cx="9161214" cy="2923083"/>
          </a:xfrm>
          <a:prstGeom prst="rect">
            <a:avLst/>
          </a:prstGeom>
        </p:spPr>
        <p:txBody>
          <a:bodyPr wrap="square" lIns="0" tIns="0" rIns="0" bIns="0" rtlCol="0" anchor="t">
            <a:spAutoFit/>
          </a:bodyPr>
          <a:lstStyle/>
          <a:p>
            <a:pPr algn="ctr">
              <a:lnSpc>
                <a:spcPts val="5835"/>
              </a:lnSpc>
            </a:pPr>
            <a:r>
              <a:rPr lang="en-US" sz="4167" dirty="0">
                <a:solidFill>
                  <a:srgbClr val="000000"/>
                </a:solidFill>
                <a:latin typeface="Aharoni" panose="020B0604020202020204" pitchFamily="2" charset="-79"/>
                <a:cs typeface="Aharoni" panose="020B0604020202020204" pitchFamily="2" charset="-79"/>
              </a:rPr>
              <a:t>Analysis of Atlanta Crimes in Relation to the Location of MARTA Rail Stations (2022)</a:t>
            </a:r>
          </a:p>
          <a:p>
            <a:pPr algn="ctr">
              <a:lnSpc>
                <a:spcPts val="5835"/>
              </a:lnSpc>
            </a:pPr>
            <a:endParaRPr lang="en-US" sz="4167" dirty="0">
              <a:solidFill>
                <a:srgbClr val="000000"/>
              </a:solidFill>
              <a:latin typeface="Alice"/>
            </a:endParaRPr>
          </a:p>
        </p:txBody>
      </p:sp>
      <p:sp>
        <p:nvSpPr>
          <p:cNvPr id="8" name="TextBox 8"/>
          <p:cNvSpPr txBox="1"/>
          <p:nvPr/>
        </p:nvSpPr>
        <p:spPr>
          <a:xfrm>
            <a:off x="15765473" y="8037854"/>
            <a:ext cx="2522527" cy="2133073"/>
          </a:xfrm>
          <a:prstGeom prst="rect">
            <a:avLst/>
          </a:prstGeom>
        </p:spPr>
        <p:txBody>
          <a:bodyPr lIns="0" tIns="0" rIns="0" bIns="0" rtlCol="0" anchor="t">
            <a:spAutoFit/>
          </a:bodyPr>
          <a:lstStyle/>
          <a:p>
            <a:pPr algn="ctr">
              <a:lnSpc>
                <a:spcPts val="2934"/>
              </a:lnSpc>
            </a:pPr>
            <a:r>
              <a:rPr lang="en-US" sz="2095">
                <a:solidFill>
                  <a:srgbClr val="000000"/>
                </a:solidFill>
                <a:latin typeface="Canva Sans 1 Bold"/>
              </a:rPr>
              <a:t>Created by </a:t>
            </a:r>
          </a:p>
          <a:p>
            <a:pPr algn="ctr">
              <a:lnSpc>
                <a:spcPts val="2374"/>
              </a:lnSpc>
            </a:pPr>
            <a:r>
              <a:rPr lang="en-US" sz="1695">
                <a:solidFill>
                  <a:srgbClr val="000000"/>
                </a:solidFill>
                <a:latin typeface="Canva Sans 1 Bold"/>
              </a:rPr>
              <a:t>Park, Meeyoung</a:t>
            </a:r>
          </a:p>
          <a:p>
            <a:pPr algn="ctr">
              <a:lnSpc>
                <a:spcPts val="2374"/>
              </a:lnSpc>
            </a:pPr>
            <a:r>
              <a:rPr lang="en-US" sz="1695">
                <a:solidFill>
                  <a:srgbClr val="000000"/>
                </a:solidFill>
                <a:latin typeface="Canva Sans 1 Bold"/>
              </a:rPr>
              <a:t> Marshall, Ryan</a:t>
            </a:r>
          </a:p>
          <a:p>
            <a:pPr algn="ctr">
              <a:lnSpc>
                <a:spcPts val="2374"/>
              </a:lnSpc>
            </a:pPr>
            <a:r>
              <a:rPr lang="en-US" sz="1695">
                <a:solidFill>
                  <a:srgbClr val="000000"/>
                </a:solidFill>
                <a:latin typeface="Canva Sans 1 Bold"/>
              </a:rPr>
              <a:t>Bhimavarapu, Lakshmi</a:t>
            </a:r>
          </a:p>
          <a:p>
            <a:pPr algn="ctr">
              <a:lnSpc>
                <a:spcPts val="2374"/>
              </a:lnSpc>
            </a:pPr>
            <a:r>
              <a:rPr lang="en-US" sz="1695">
                <a:solidFill>
                  <a:srgbClr val="000000"/>
                </a:solidFill>
                <a:latin typeface="Canva Sans 1 Bold"/>
              </a:rPr>
              <a:t>   Bergman, Annalyse</a:t>
            </a:r>
          </a:p>
          <a:p>
            <a:pPr algn="ctr">
              <a:lnSpc>
                <a:spcPts val="2374"/>
              </a:lnSpc>
            </a:pPr>
            <a:r>
              <a:rPr lang="en-US" sz="1695">
                <a:solidFill>
                  <a:srgbClr val="000000"/>
                </a:solidFill>
                <a:latin typeface="Canva Sans 1 Bold"/>
              </a:rPr>
              <a:t> Lu, Yi</a:t>
            </a:r>
          </a:p>
          <a:p>
            <a:pPr algn="ctr">
              <a:lnSpc>
                <a:spcPts val="2374"/>
              </a:lnSpc>
            </a:pPr>
            <a:endParaRPr lang="en-US" sz="1695">
              <a:solidFill>
                <a:srgbClr val="000000"/>
              </a:solidFill>
              <a:latin typeface="Canva Sans 1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55839" y="5329707"/>
            <a:ext cx="12360653" cy="6214450"/>
            <a:chOff x="0" y="0"/>
            <a:chExt cx="7820660" cy="3931920"/>
          </a:xfrm>
        </p:grpSpPr>
        <p:sp>
          <p:nvSpPr>
            <p:cNvPr id="3" name="Freeform 3"/>
            <p:cNvSpPr/>
            <p:nvPr/>
          </p:nvSpPr>
          <p:spPr>
            <a:xfrm>
              <a:off x="-11430" y="-1270"/>
              <a:ext cx="7843520" cy="3934460"/>
            </a:xfrm>
            <a:custGeom>
              <a:avLst/>
              <a:gdLst/>
              <a:ahLst/>
              <a:cxnLst/>
              <a:rect l="l" t="t" r="r" b="b"/>
              <a:pathLst>
                <a:path w="7843520" h="3934460">
                  <a:moveTo>
                    <a:pt x="7797800" y="1043940"/>
                  </a:moveTo>
                  <a:cubicBezTo>
                    <a:pt x="7791450" y="952500"/>
                    <a:pt x="7766050" y="863600"/>
                    <a:pt x="7727950" y="777240"/>
                  </a:cubicBezTo>
                  <a:cubicBezTo>
                    <a:pt x="7592060" y="478790"/>
                    <a:pt x="7280910" y="233680"/>
                    <a:pt x="6954519" y="189230"/>
                  </a:cubicBezTo>
                  <a:cubicBezTo>
                    <a:pt x="6681469" y="156210"/>
                    <a:pt x="6409689" y="127000"/>
                    <a:pt x="6139179" y="102870"/>
                  </a:cubicBezTo>
                  <a:cubicBezTo>
                    <a:pt x="5712459" y="64770"/>
                    <a:pt x="5287009" y="36830"/>
                    <a:pt x="4864099" y="20320"/>
                  </a:cubicBezTo>
                  <a:cubicBezTo>
                    <a:pt x="4464049" y="5080"/>
                    <a:pt x="4065269" y="0"/>
                    <a:pt x="3665219" y="3810"/>
                  </a:cubicBezTo>
                  <a:cubicBezTo>
                    <a:pt x="2744470" y="12700"/>
                    <a:pt x="1823720" y="74930"/>
                    <a:pt x="889000" y="189230"/>
                  </a:cubicBezTo>
                  <a:cubicBezTo>
                    <a:pt x="469900" y="246380"/>
                    <a:pt x="76200" y="635000"/>
                    <a:pt x="45720" y="1042670"/>
                  </a:cubicBezTo>
                  <a:cubicBezTo>
                    <a:pt x="0" y="1657350"/>
                    <a:pt x="0" y="2274570"/>
                    <a:pt x="45720" y="2890520"/>
                  </a:cubicBezTo>
                  <a:cubicBezTo>
                    <a:pt x="76200" y="3299460"/>
                    <a:pt x="468630" y="3688080"/>
                    <a:pt x="889000" y="3743960"/>
                  </a:cubicBezTo>
                  <a:cubicBezTo>
                    <a:pt x="1336040" y="3798570"/>
                    <a:pt x="1780540" y="3841750"/>
                    <a:pt x="2223770" y="3872230"/>
                  </a:cubicBezTo>
                  <a:cubicBezTo>
                    <a:pt x="2600960" y="3898900"/>
                    <a:pt x="2978150" y="3916680"/>
                    <a:pt x="3352800" y="3924300"/>
                  </a:cubicBezTo>
                  <a:cubicBezTo>
                    <a:pt x="3804920" y="3934460"/>
                    <a:pt x="4258310" y="3933190"/>
                    <a:pt x="4710430" y="3917950"/>
                  </a:cubicBezTo>
                  <a:cubicBezTo>
                    <a:pt x="5030470" y="3907790"/>
                    <a:pt x="5350510" y="3891280"/>
                    <a:pt x="5670550" y="3867150"/>
                  </a:cubicBezTo>
                  <a:cubicBezTo>
                    <a:pt x="5797550" y="3858260"/>
                    <a:pt x="5925820" y="3848100"/>
                    <a:pt x="6052820" y="3836670"/>
                  </a:cubicBezTo>
                  <a:cubicBezTo>
                    <a:pt x="6245860" y="3820161"/>
                    <a:pt x="6438900" y="3801111"/>
                    <a:pt x="6631940" y="3779520"/>
                  </a:cubicBezTo>
                  <a:cubicBezTo>
                    <a:pt x="6738620" y="3768090"/>
                    <a:pt x="6845300" y="3755390"/>
                    <a:pt x="6951980" y="3742690"/>
                  </a:cubicBezTo>
                  <a:cubicBezTo>
                    <a:pt x="7372350" y="3685540"/>
                    <a:pt x="7764780" y="3296920"/>
                    <a:pt x="7796530" y="2889251"/>
                  </a:cubicBezTo>
                  <a:cubicBezTo>
                    <a:pt x="7843520" y="2275840"/>
                    <a:pt x="7843520" y="1658620"/>
                    <a:pt x="7797800" y="1043940"/>
                  </a:cubicBezTo>
                  <a:close/>
                </a:path>
              </a:pathLst>
            </a:custGeom>
            <a:blipFill>
              <a:blip r:embed="rId2"/>
              <a:stretch>
                <a:fillRect t="-33068" r="-4297" b="-30279"/>
              </a:stretch>
            </a:blipFill>
          </p:spPr>
        </p:sp>
      </p:grpSp>
      <p:grpSp>
        <p:nvGrpSpPr>
          <p:cNvPr id="4" name="Group 4"/>
          <p:cNvGrpSpPr>
            <a:grpSpLocks noChangeAspect="1"/>
          </p:cNvGrpSpPr>
          <p:nvPr/>
        </p:nvGrpSpPr>
        <p:grpSpPr>
          <a:xfrm>
            <a:off x="10848798" y="-105804"/>
            <a:ext cx="7740349" cy="10392804"/>
            <a:chOff x="0" y="0"/>
            <a:chExt cx="4076700" cy="5473700"/>
          </a:xfrm>
        </p:grpSpPr>
        <p:sp>
          <p:nvSpPr>
            <p:cNvPr id="5" name="Freeform 5"/>
            <p:cNvSpPr/>
            <p:nvPr/>
          </p:nvSpPr>
          <p:spPr>
            <a:xfrm>
              <a:off x="38100" y="0"/>
              <a:ext cx="4038600" cy="5473700"/>
            </a:xfrm>
            <a:custGeom>
              <a:avLst/>
              <a:gdLst/>
              <a:ahLst/>
              <a:cxnLst/>
              <a:rect l="l" t="t" r="r" b="b"/>
              <a:pathLst>
                <a:path w="4038600" h="54737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3"/>
              <a:stretch>
                <a:fillRect t="-5267" b="-5267"/>
              </a:stretch>
            </a:blipFill>
          </p:spPr>
        </p:sp>
        <p:sp>
          <p:nvSpPr>
            <p:cNvPr id="6" name="Freeform 6"/>
            <p:cNvSpPr/>
            <p:nvPr/>
          </p:nvSpPr>
          <p:spPr>
            <a:xfrm>
              <a:off x="0" y="0"/>
              <a:ext cx="393700" cy="5473700"/>
            </a:xfrm>
            <a:custGeom>
              <a:avLst/>
              <a:gdLst/>
              <a:ahLst/>
              <a:cxnLst/>
              <a:rect l="l" t="t" r="r" b="b"/>
              <a:pathLst>
                <a:path w="393700" h="5473700">
                  <a:moveTo>
                    <a:pt x="393700" y="5473700"/>
                  </a:moveTo>
                  <a:lnTo>
                    <a:pt x="0" y="5473700"/>
                  </a:lnTo>
                  <a:lnTo>
                    <a:pt x="0" y="0"/>
                  </a:lnTo>
                  <a:lnTo>
                    <a:pt x="393700" y="0"/>
                  </a:lnTo>
                  <a:lnTo>
                    <a:pt x="393700" y="5473700"/>
                  </a:lnTo>
                  <a:close/>
                </a:path>
              </a:pathLst>
            </a:custGeom>
            <a:blipFill>
              <a:blip r:embed="rId4"/>
              <a:stretch>
                <a:fillRect t="-275" r="-18931" b="-5006"/>
              </a:stretch>
            </a:blipFill>
          </p:spPr>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43364" y="5767857"/>
            <a:ext cx="2057400" cy="4114800"/>
          </a:xfrm>
          <a:prstGeom prst="rect">
            <a:avLst/>
          </a:prstGeom>
        </p:spPr>
      </p:pic>
      <p:grpSp>
        <p:nvGrpSpPr>
          <p:cNvPr id="8" name="Group 8"/>
          <p:cNvGrpSpPr/>
          <p:nvPr/>
        </p:nvGrpSpPr>
        <p:grpSpPr>
          <a:xfrm>
            <a:off x="829620" y="511007"/>
            <a:ext cx="10219266" cy="2799970"/>
            <a:chOff x="0" y="0"/>
            <a:chExt cx="13625688" cy="3733293"/>
          </a:xfrm>
        </p:grpSpPr>
        <p:sp>
          <p:nvSpPr>
            <p:cNvPr id="9" name="TextBox 9"/>
            <p:cNvSpPr txBox="1"/>
            <p:nvPr/>
          </p:nvSpPr>
          <p:spPr>
            <a:xfrm>
              <a:off x="11070" y="1086643"/>
              <a:ext cx="13603549" cy="2646650"/>
            </a:xfrm>
            <a:prstGeom prst="rect">
              <a:avLst/>
            </a:prstGeom>
          </p:spPr>
          <p:txBody>
            <a:bodyPr lIns="0" tIns="0" rIns="0" bIns="0" rtlCol="0" anchor="t">
              <a:spAutoFit/>
            </a:bodyPr>
            <a:lstStyle/>
            <a:p>
              <a:pPr algn="ctr">
                <a:lnSpc>
                  <a:spcPts val="14512"/>
                </a:lnSpc>
              </a:pPr>
              <a:r>
                <a:rPr lang="en-US" sz="14228">
                  <a:solidFill>
                    <a:srgbClr val="004AAD"/>
                  </a:solidFill>
                  <a:latin typeface="Kollektif Bold"/>
                </a:rPr>
                <a:t>NIMBY?</a:t>
              </a:r>
            </a:p>
          </p:txBody>
        </p:sp>
        <p:sp>
          <p:nvSpPr>
            <p:cNvPr id="10" name="TextBox 10"/>
            <p:cNvSpPr txBox="1"/>
            <p:nvPr/>
          </p:nvSpPr>
          <p:spPr>
            <a:xfrm>
              <a:off x="0" y="19050"/>
              <a:ext cx="13625688" cy="664200"/>
            </a:xfrm>
            <a:prstGeom prst="rect">
              <a:avLst/>
            </a:prstGeom>
          </p:spPr>
          <p:txBody>
            <a:bodyPr lIns="0" tIns="0" rIns="0" bIns="0" rtlCol="0" anchor="t">
              <a:spAutoFit/>
            </a:bodyPr>
            <a:lstStyle/>
            <a:p>
              <a:pPr algn="ctr">
                <a:lnSpc>
                  <a:spcPts val="3860"/>
                </a:lnSpc>
              </a:pPr>
              <a:r>
                <a:rPr lang="en-US" sz="3447" spc="582">
                  <a:solidFill>
                    <a:srgbClr val="000000"/>
                  </a:solidFill>
                  <a:latin typeface="Glacial Indifference Bold"/>
                </a:rPr>
                <a:t>WHAT IS</a:t>
              </a:r>
            </a:p>
          </p:txBody>
        </p:sp>
      </p:grpSp>
      <p:sp>
        <p:nvSpPr>
          <p:cNvPr id="11" name="TextBox 11"/>
          <p:cNvSpPr txBox="1"/>
          <p:nvPr/>
        </p:nvSpPr>
        <p:spPr>
          <a:xfrm>
            <a:off x="200089" y="3305327"/>
            <a:ext cx="10848798" cy="1967230"/>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1"/>
              </a:rPr>
              <a:t>An acronym for "Not In My Backyard," describes the phenomenon in which residents of a </a:t>
            </a:r>
            <a:r>
              <a:rPr lang="en-US" sz="2799" dirty="0" err="1">
                <a:solidFill>
                  <a:srgbClr val="000000"/>
                </a:solidFill>
                <a:latin typeface="Canva Sans 1"/>
              </a:rPr>
              <a:t>neighbourhood</a:t>
            </a:r>
            <a:r>
              <a:rPr lang="en-US" sz="2799" dirty="0">
                <a:solidFill>
                  <a:srgbClr val="000000"/>
                </a:solidFill>
                <a:latin typeface="Canva Sans 1"/>
              </a:rPr>
              <a:t> designate a new development (e.g. shelter, public transportation , group home)  as inappropriate or unwanted for their local area.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85"/>
          <a:stretch>
            <a:fillRect/>
          </a:stretch>
        </p:blipFill>
        <p:spPr>
          <a:xfrm>
            <a:off x="457200" y="1790493"/>
            <a:ext cx="10897207" cy="7223515"/>
          </a:xfrm>
          <a:prstGeom prst="rect">
            <a:avLst/>
          </a:prstGeom>
        </p:spPr>
      </p:pic>
      <p:pic>
        <p:nvPicPr>
          <p:cNvPr id="3" name="Picture 3"/>
          <p:cNvPicPr>
            <a:picLocks noChangeAspect="1"/>
          </p:cNvPicPr>
          <p:nvPr/>
        </p:nvPicPr>
        <p:blipFill>
          <a:blip r:embed="rId3"/>
          <a:srcRect/>
          <a:stretch>
            <a:fillRect/>
          </a:stretch>
        </p:blipFill>
        <p:spPr>
          <a:xfrm>
            <a:off x="10441868" y="1756549"/>
            <a:ext cx="7582117" cy="2178914"/>
          </a:xfrm>
          <a:prstGeom prst="rect">
            <a:avLst/>
          </a:prstGeom>
        </p:spPr>
      </p:pic>
      <p:pic>
        <p:nvPicPr>
          <p:cNvPr id="4" name="Picture 4"/>
          <p:cNvPicPr>
            <a:picLocks noChangeAspect="1"/>
          </p:cNvPicPr>
          <p:nvPr/>
        </p:nvPicPr>
        <p:blipFill>
          <a:blip r:embed="rId4"/>
          <a:srcRect/>
          <a:stretch>
            <a:fillRect/>
          </a:stretch>
        </p:blipFill>
        <p:spPr>
          <a:xfrm>
            <a:off x="11026465" y="4533900"/>
            <a:ext cx="6997520" cy="48709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C50D7A7-893F-A109-65E7-FF9BE4CD3232}"/>
              </a:ext>
            </a:extLst>
          </p:cNvPr>
          <p:cNvSpPr/>
          <p:nvPr/>
        </p:nvSpPr>
        <p:spPr>
          <a:xfrm>
            <a:off x="13205131" y="6919160"/>
            <a:ext cx="4495800" cy="29699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251119" y="1260489"/>
            <a:ext cx="15744682" cy="8388994"/>
            <a:chOff x="0" y="0"/>
            <a:chExt cx="20992908" cy="11185326"/>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1246" y="93797"/>
              <a:ext cx="7231620" cy="3956863"/>
            </a:xfrm>
            <a:prstGeom prst="rect">
              <a:avLst/>
            </a:prstGeom>
          </p:spPr>
        </p:pic>
        <p:sp>
          <p:nvSpPr>
            <p:cNvPr id="4" name="TextBox 4"/>
            <p:cNvSpPr txBox="1"/>
            <p:nvPr/>
          </p:nvSpPr>
          <p:spPr>
            <a:xfrm>
              <a:off x="503027" y="952341"/>
              <a:ext cx="7302137" cy="2841206"/>
            </a:xfrm>
            <a:prstGeom prst="rect">
              <a:avLst/>
            </a:prstGeom>
          </p:spPr>
          <p:txBody>
            <a:bodyPr wrap="square" lIns="0" tIns="0" rIns="0" bIns="0" rtlCol="0" anchor="t">
              <a:spAutoFit/>
            </a:bodyPr>
            <a:lstStyle/>
            <a:p>
              <a:pPr marL="437602" lvl="1" indent="-218801">
                <a:lnSpc>
                  <a:spcPts val="2837"/>
                </a:lnSpc>
                <a:buFont typeface="Arial"/>
                <a:buChar char="•"/>
              </a:pPr>
              <a:r>
                <a:rPr lang="en-US" altLang="zh-CN" sz="2000" dirty="0">
                  <a:solidFill>
                    <a:srgbClr val="000000"/>
                  </a:solidFill>
                  <a:latin typeface="Canva Sans 1"/>
                </a:rPr>
                <a:t>Atlanta Police Dept crime database (2022) (csv)</a:t>
              </a:r>
            </a:p>
            <a:p>
              <a:pPr marL="437602" lvl="1" indent="-218801">
                <a:lnSpc>
                  <a:spcPts val="2837"/>
                </a:lnSpc>
                <a:buFont typeface="Arial"/>
                <a:buChar char="•"/>
              </a:pPr>
              <a:r>
                <a:rPr lang="en-US" altLang="zh-CN" sz="2000" dirty="0">
                  <a:solidFill>
                    <a:srgbClr val="000000"/>
                  </a:solidFill>
                  <a:latin typeface="Canva Sans 1"/>
                </a:rPr>
                <a:t>MARTA map (csv)</a:t>
              </a:r>
            </a:p>
            <a:p>
              <a:pPr marL="437602" lvl="1" indent="-218801">
                <a:lnSpc>
                  <a:spcPts val="2837"/>
                </a:lnSpc>
                <a:buFont typeface="Arial"/>
                <a:buChar char="•"/>
              </a:pPr>
              <a:r>
                <a:rPr lang="en-US" altLang="zh-CN" sz="2000" dirty="0">
                  <a:solidFill>
                    <a:srgbClr val="000000"/>
                  </a:solidFill>
                  <a:latin typeface="Canva Sans 1"/>
                </a:rPr>
                <a:t>Atlanta neighborhood info (</a:t>
              </a:r>
              <a:r>
                <a:rPr lang="en-US" altLang="zh-CN" sz="2000" dirty="0" err="1">
                  <a:solidFill>
                    <a:srgbClr val="000000"/>
                  </a:solidFill>
                  <a:latin typeface="Canva Sans 1"/>
                </a:rPr>
                <a:t>geojson</a:t>
              </a:r>
              <a:r>
                <a:rPr lang="en-US" altLang="zh-CN" sz="2000" dirty="0">
                  <a:solidFill>
                    <a:srgbClr val="000000"/>
                  </a:solidFill>
                  <a:latin typeface="Canva Sans 1"/>
                </a:rPr>
                <a:t>)</a:t>
              </a:r>
            </a:p>
            <a:p>
              <a:pPr marL="437602" lvl="1" indent="-218801">
                <a:lnSpc>
                  <a:spcPts val="2837"/>
                </a:lnSpc>
                <a:buFont typeface="Arial"/>
                <a:buChar char="•"/>
              </a:pPr>
              <a:r>
                <a:rPr lang="en-US" altLang="zh-CN" sz="2000" dirty="0">
                  <a:solidFill>
                    <a:srgbClr val="000000"/>
                  </a:solidFill>
                  <a:latin typeface="Canva Sans 1"/>
                </a:rPr>
                <a:t>Atlanta neighborhood demographics (2020) (csv)</a:t>
              </a:r>
            </a:p>
          </p:txBody>
        </p:sp>
        <p:sp>
          <p:nvSpPr>
            <p:cNvPr id="5" name="TextBox 5"/>
            <p:cNvSpPr txBox="1"/>
            <p:nvPr/>
          </p:nvSpPr>
          <p:spPr>
            <a:xfrm>
              <a:off x="0" y="140294"/>
              <a:ext cx="4169924" cy="457260"/>
            </a:xfrm>
            <a:prstGeom prst="rect">
              <a:avLst/>
            </a:prstGeom>
          </p:spPr>
          <p:txBody>
            <a:bodyPr lIns="0" tIns="0" rIns="0" bIns="0" rtlCol="0" anchor="t">
              <a:spAutoFit/>
            </a:bodyPr>
            <a:lstStyle/>
            <a:p>
              <a:pPr algn="ctr">
                <a:lnSpc>
                  <a:spcPts val="2846"/>
                </a:lnSpc>
              </a:pPr>
              <a:r>
                <a:rPr lang="en-US" sz="2033">
                  <a:solidFill>
                    <a:srgbClr val="000000"/>
                  </a:solidFill>
                  <a:latin typeface="Canva Sans 1"/>
                </a:rPr>
                <a:t>Data Source</a:t>
              </a:r>
            </a:p>
          </p:txBody>
        </p:sp>
        <p:pic>
          <p:nvPicPr>
            <p:cNvPr id="6" name="Picture 6"/>
            <p:cNvPicPr>
              <a:picLocks noChangeAspect="1"/>
            </p:cNvPicPr>
            <p:nvPr/>
          </p:nvPicPr>
          <p:blipFill>
            <a:blip r:embed="rId4">
              <a:alphaModFix amt="69000"/>
            </a:blip>
            <a:srcRect l="5457" r="4465" b="3142"/>
            <a:stretch>
              <a:fillRect/>
            </a:stretch>
          </p:blipFill>
          <p:spPr>
            <a:xfrm>
              <a:off x="211247" y="6552388"/>
              <a:ext cx="6335016" cy="3670610"/>
            </a:xfrm>
            <a:prstGeom prst="rect">
              <a:avLst/>
            </a:prstGeom>
          </p:spPr>
        </p:pic>
        <p:pic>
          <p:nvPicPr>
            <p:cNvPr id="7" name="Picture 7"/>
            <p:cNvPicPr>
              <a:picLocks noChangeAspect="1"/>
            </p:cNvPicPr>
            <p:nvPr/>
          </p:nvPicPr>
          <p:blipFill>
            <a:blip r:embed="rId5">
              <a:alphaModFix amt="2829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31556" y="6694035"/>
              <a:ext cx="2745708" cy="2943742"/>
            </a:xfrm>
            <a:prstGeom prst="rect">
              <a:avLst/>
            </a:prstGeom>
          </p:spPr>
        </p:pic>
        <p:pic>
          <p:nvPicPr>
            <p:cNvPr id="8" name="Picture 8"/>
            <p:cNvPicPr>
              <a:picLocks noChangeAspect="1"/>
            </p:cNvPicPr>
            <p:nvPr/>
          </p:nvPicPr>
          <p:blipFill>
            <a:blip r:embed="rId7">
              <a:alphaModFix amt="345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89025" y="9779423"/>
              <a:ext cx="3877972" cy="585221"/>
            </a:xfrm>
            <a:prstGeom prst="rect">
              <a:avLst/>
            </a:prstGeom>
          </p:spPr>
        </p:pic>
        <p:pic>
          <p:nvPicPr>
            <p:cNvPr id="9" name="Picture 9"/>
            <p:cNvPicPr>
              <a:picLocks noChangeAspect="1"/>
            </p:cNvPicPr>
            <p:nvPr/>
          </p:nvPicPr>
          <p:blipFill>
            <a:blip r:embed="rId9"/>
            <a:srcRect/>
            <a:stretch>
              <a:fillRect/>
            </a:stretch>
          </p:blipFill>
          <p:spPr>
            <a:xfrm>
              <a:off x="7777983" y="7999607"/>
              <a:ext cx="7225127" cy="3185719"/>
            </a:xfrm>
            <a:prstGeom prst="rect">
              <a:avLst/>
            </a:prstGeom>
          </p:spPr>
        </p:pic>
        <p:pic>
          <p:nvPicPr>
            <p:cNvPr id="10" name="Picture 10"/>
            <p:cNvPicPr>
              <a:picLocks noChangeAspect="1"/>
            </p:cNvPicPr>
            <p:nvPr/>
          </p:nvPicPr>
          <p:blipFill>
            <a:blip r:embed="rId10"/>
            <a:srcRect/>
            <a:stretch>
              <a:fillRect/>
            </a:stretch>
          </p:blipFill>
          <p:spPr>
            <a:xfrm>
              <a:off x="7777983" y="5991501"/>
              <a:ext cx="7225127" cy="1776277"/>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777983" y="0"/>
              <a:ext cx="7254478" cy="5803582"/>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215858" y="3704932"/>
              <a:ext cx="1743160" cy="1934158"/>
            </a:xfrm>
            <a:prstGeom prst="rect">
              <a:avLst/>
            </a:prstGeom>
          </p:spPr>
        </p:pic>
        <p:pic>
          <p:nvPicPr>
            <p:cNvPr id="13" name="Picture 13"/>
            <p:cNvPicPr>
              <a:picLocks noChangeAspect="1"/>
            </p:cNvPicPr>
            <p:nvPr/>
          </p:nvPicPr>
          <p:blipFill>
            <a:blip r:embed="rId15"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324870" y="4435338"/>
              <a:ext cx="475942" cy="473346"/>
            </a:xfrm>
            <a:prstGeom prst="rect">
              <a:avLst/>
            </a:prstGeom>
          </p:spPr>
        </p:pic>
        <p:sp>
          <p:nvSpPr>
            <p:cNvPr id="14" name="TextBox 14"/>
            <p:cNvSpPr txBox="1"/>
            <p:nvPr/>
          </p:nvSpPr>
          <p:spPr>
            <a:xfrm>
              <a:off x="8676838" y="5098989"/>
              <a:ext cx="821200" cy="467216"/>
            </a:xfrm>
            <a:prstGeom prst="rect">
              <a:avLst/>
            </a:prstGeom>
          </p:spPr>
          <p:txBody>
            <a:bodyPr lIns="0" tIns="0" rIns="0" bIns="0" rtlCol="0" anchor="t">
              <a:spAutoFit/>
            </a:bodyPr>
            <a:lstStyle/>
            <a:p>
              <a:pPr algn="ctr">
                <a:lnSpc>
                  <a:spcPts val="2982"/>
                </a:lnSpc>
              </a:pPr>
              <a:r>
                <a:rPr lang="en-US" sz="2130">
                  <a:solidFill>
                    <a:srgbClr val="FFFFFE">
                      <a:alpha val="42745"/>
                    </a:srgbClr>
                  </a:solidFill>
                  <a:latin typeface="League Spartan"/>
                </a:rPr>
                <a:t>API</a:t>
              </a:r>
            </a:p>
          </p:txBody>
        </p:sp>
        <p:sp>
          <p:nvSpPr>
            <p:cNvPr id="15" name="TextBox 15"/>
            <p:cNvSpPr txBox="1"/>
            <p:nvPr/>
          </p:nvSpPr>
          <p:spPr>
            <a:xfrm>
              <a:off x="8324498" y="3838431"/>
              <a:ext cx="1525881" cy="504088"/>
            </a:xfrm>
            <a:prstGeom prst="rect">
              <a:avLst/>
            </a:prstGeom>
          </p:spPr>
          <p:txBody>
            <a:bodyPr lIns="0" tIns="0" rIns="0" bIns="0" rtlCol="0" anchor="t">
              <a:spAutoFit/>
            </a:bodyPr>
            <a:lstStyle/>
            <a:p>
              <a:pPr algn="ctr">
                <a:lnSpc>
                  <a:spcPts val="3144"/>
                </a:lnSpc>
              </a:pPr>
              <a:r>
                <a:rPr lang="en-US" sz="2246">
                  <a:solidFill>
                    <a:srgbClr val="FFFFFE">
                      <a:alpha val="53725"/>
                    </a:srgbClr>
                  </a:solidFill>
                  <a:latin typeface="League Spartan"/>
                </a:rPr>
                <a:t>Web</a:t>
              </a:r>
            </a:p>
          </p:txBody>
        </p:sp>
        <p:pic>
          <p:nvPicPr>
            <p:cNvPr id="16" name="Picture 1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051970" y="1243853"/>
              <a:ext cx="1657938" cy="1657938"/>
            </a:xfrm>
            <a:prstGeom prst="rect">
              <a:avLst/>
            </a:prstGeom>
          </p:spPr>
        </p:pic>
        <p:pic>
          <p:nvPicPr>
            <p:cNvPr id="17" name="Picture 17"/>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099124" y="1210187"/>
              <a:ext cx="1467082" cy="1691604"/>
            </a:xfrm>
            <a:prstGeom prst="rect">
              <a:avLst/>
            </a:prstGeom>
          </p:spPr>
        </p:pic>
        <p:pic>
          <p:nvPicPr>
            <p:cNvPr id="18" name="Picture 18"/>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1815823" y="3065151"/>
              <a:ext cx="2242544" cy="2573939"/>
            </a:xfrm>
            <a:prstGeom prst="rect">
              <a:avLst/>
            </a:prstGeom>
          </p:spPr>
        </p:pic>
        <p:pic>
          <p:nvPicPr>
            <p:cNvPr id="19" name="Picture 19"/>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6247274" y="1696145"/>
              <a:ext cx="4745634" cy="5265614"/>
            </a:xfrm>
            <a:prstGeom prst="rect">
              <a:avLst/>
            </a:prstGeom>
          </p:spPr>
        </p:pic>
        <p:pic>
          <p:nvPicPr>
            <p:cNvPr id="20" name="Picture 20"/>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rot="21325941" flipH="1" flipV="1">
              <a:off x="14884907" y="5445676"/>
              <a:ext cx="2912624" cy="1824031"/>
            </a:xfrm>
            <a:prstGeom prst="rect">
              <a:avLst/>
            </a:prstGeom>
          </p:spPr>
        </p:pic>
        <p:pic>
          <p:nvPicPr>
            <p:cNvPr id="21" name="Picture 21"/>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rot="7722720" flipH="1" flipV="1">
              <a:off x="6640017" y="5572940"/>
              <a:ext cx="2656120" cy="1663395"/>
            </a:xfrm>
            <a:prstGeom prst="rect">
              <a:avLst/>
            </a:prstGeom>
          </p:spPr>
        </p:pic>
        <p:pic>
          <p:nvPicPr>
            <p:cNvPr id="22" name="Picture 22"/>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rot="-5400000">
              <a:off x="3279100" y="4672795"/>
              <a:ext cx="697824" cy="1048643"/>
            </a:xfrm>
            <a:prstGeom prst="rect">
              <a:avLst/>
            </a:prstGeom>
          </p:spPr>
        </p:pic>
        <p:pic>
          <p:nvPicPr>
            <p:cNvPr id="23" name="Picture 23"/>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503027" y="4042082"/>
              <a:ext cx="2980008" cy="2227556"/>
            </a:xfrm>
            <a:prstGeom prst="rect">
              <a:avLst/>
            </a:prstGeom>
          </p:spPr>
        </p:pic>
        <p:sp>
          <p:nvSpPr>
            <p:cNvPr id="24" name="TextBox 24"/>
            <p:cNvSpPr txBox="1"/>
            <p:nvPr/>
          </p:nvSpPr>
          <p:spPr>
            <a:xfrm>
              <a:off x="460504" y="4032603"/>
              <a:ext cx="3076864" cy="561492"/>
            </a:xfrm>
            <a:prstGeom prst="rect">
              <a:avLst/>
            </a:prstGeom>
          </p:spPr>
          <p:txBody>
            <a:bodyPr lIns="0" tIns="0" rIns="0" bIns="0" rtlCol="0" anchor="t">
              <a:spAutoFit/>
            </a:bodyPr>
            <a:lstStyle/>
            <a:p>
              <a:pPr algn="ctr">
                <a:lnSpc>
                  <a:spcPts val="3571"/>
                </a:lnSpc>
              </a:pPr>
              <a:r>
                <a:rPr lang="en-US" sz="2550">
                  <a:solidFill>
                    <a:srgbClr val="000000"/>
                  </a:solidFill>
                  <a:latin typeface="Canva Sans 1"/>
                </a:rPr>
                <a:t>Extract</a:t>
              </a:r>
            </a:p>
          </p:txBody>
        </p:sp>
        <p:sp>
          <p:nvSpPr>
            <p:cNvPr id="25" name="TextBox 25"/>
            <p:cNvSpPr txBox="1"/>
            <p:nvPr/>
          </p:nvSpPr>
          <p:spPr>
            <a:xfrm>
              <a:off x="1033483" y="4850215"/>
              <a:ext cx="2269855" cy="561492"/>
            </a:xfrm>
            <a:prstGeom prst="rect">
              <a:avLst/>
            </a:prstGeom>
          </p:spPr>
          <p:txBody>
            <a:bodyPr lIns="0" tIns="0" rIns="0" bIns="0" rtlCol="0" anchor="t">
              <a:spAutoFit/>
            </a:bodyPr>
            <a:lstStyle/>
            <a:p>
              <a:pPr algn="ctr">
                <a:lnSpc>
                  <a:spcPts val="3571"/>
                </a:lnSpc>
              </a:pPr>
              <a:r>
                <a:rPr lang="en-US" sz="2550" dirty="0">
                  <a:solidFill>
                    <a:srgbClr val="000000"/>
                  </a:solidFill>
                  <a:latin typeface="Canva Sans 1"/>
                </a:rPr>
                <a:t> Transform</a:t>
              </a:r>
            </a:p>
          </p:txBody>
        </p:sp>
        <p:sp>
          <p:nvSpPr>
            <p:cNvPr id="26" name="TextBox 26"/>
            <p:cNvSpPr txBox="1"/>
            <p:nvPr/>
          </p:nvSpPr>
          <p:spPr>
            <a:xfrm>
              <a:off x="1533054" y="4847624"/>
              <a:ext cx="1029824" cy="561492"/>
            </a:xfrm>
            <a:prstGeom prst="rect">
              <a:avLst/>
            </a:prstGeom>
          </p:spPr>
          <p:txBody>
            <a:bodyPr lIns="0" tIns="0" rIns="0" bIns="0" rtlCol="0" anchor="t">
              <a:spAutoFit/>
            </a:bodyPr>
            <a:lstStyle/>
            <a:p>
              <a:pPr algn="ctr">
                <a:lnSpc>
                  <a:spcPts val="3571"/>
                </a:lnSpc>
              </a:pPr>
              <a:r>
                <a:rPr lang="en-US" sz="2550" dirty="0">
                  <a:solidFill>
                    <a:srgbClr val="000000"/>
                  </a:solidFill>
                  <a:latin typeface="Canva Sans 1"/>
                </a:rPr>
                <a:t>Load</a:t>
              </a:r>
            </a:p>
          </p:txBody>
        </p:sp>
        <p:grpSp>
          <p:nvGrpSpPr>
            <p:cNvPr id="27" name="Group 27"/>
            <p:cNvGrpSpPr/>
            <p:nvPr/>
          </p:nvGrpSpPr>
          <p:grpSpPr>
            <a:xfrm>
              <a:off x="4130559" y="4347004"/>
              <a:ext cx="2664962" cy="1775372"/>
              <a:chOff x="0" y="0"/>
              <a:chExt cx="526412" cy="350691"/>
            </a:xfrm>
          </p:grpSpPr>
          <p:sp>
            <p:nvSpPr>
              <p:cNvPr id="28" name="Freeform 28"/>
              <p:cNvSpPr/>
              <p:nvPr/>
            </p:nvSpPr>
            <p:spPr>
              <a:xfrm>
                <a:off x="0" y="0"/>
                <a:ext cx="526412" cy="350691"/>
              </a:xfrm>
              <a:custGeom>
                <a:avLst/>
                <a:gdLst/>
                <a:ahLst/>
                <a:cxnLst/>
                <a:rect l="l" t="t" r="r" b="b"/>
                <a:pathLst>
                  <a:path w="526412" h="350691">
                    <a:moveTo>
                      <a:pt x="156394" y="0"/>
                    </a:moveTo>
                    <a:lnTo>
                      <a:pt x="370018" y="0"/>
                    </a:lnTo>
                    <a:cubicBezTo>
                      <a:pt x="456392" y="0"/>
                      <a:pt x="526412" y="70020"/>
                      <a:pt x="526412" y="156394"/>
                    </a:cubicBezTo>
                    <a:lnTo>
                      <a:pt x="526412" y="194297"/>
                    </a:lnTo>
                    <a:cubicBezTo>
                      <a:pt x="526412" y="280671"/>
                      <a:pt x="456392" y="350691"/>
                      <a:pt x="370018" y="350691"/>
                    </a:cubicBezTo>
                    <a:lnTo>
                      <a:pt x="156394" y="350691"/>
                    </a:lnTo>
                    <a:cubicBezTo>
                      <a:pt x="114916" y="350691"/>
                      <a:pt x="75136" y="334214"/>
                      <a:pt x="45807" y="304884"/>
                    </a:cubicBezTo>
                    <a:cubicBezTo>
                      <a:pt x="16477" y="275555"/>
                      <a:pt x="0" y="235775"/>
                      <a:pt x="0" y="194297"/>
                    </a:cubicBezTo>
                    <a:lnTo>
                      <a:pt x="0" y="156394"/>
                    </a:lnTo>
                    <a:cubicBezTo>
                      <a:pt x="0" y="70020"/>
                      <a:pt x="70020" y="0"/>
                      <a:pt x="156394" y="0"/>
                    </a:cubicBezTo>
                    <a:close/>
                  </a:path>
                </a:pathLst>
              </a:custGeom>
              <a:solidFill>
                <a:srgbClr val="73B504"/>
              </a:solidFill>
            </p:spPr>
          </p:sp>
          <p:sp>
            <p:nvSpPr>
              <p:cNvPr id="29" name="TextBox 29"/>
              <p:cNvSpPr txBox="1"/>
              <p:nvPr/>
            </p:nvSpPr>
            <p:spPr>
              <a:xfrm>
                <a:off x="0" y="-57150"/>
                <a:ext cx="812800" cy="869950"/>
              </a:xfrm>
              <a:prstGeom prst="rect">
                <a:avLst/>
              </a:prstGeom>
            </p:spPr>
            <p:txBody>
              <a:bodyPr lIns="64167" tIns="64167" rIns="64167" bIns="64167" rtlCol="0" anchor="ctr"/>
              <a:lstStyle/>
              <a:p>
                <a:pPr algn="ctr">
                  <a:lnSpc>
                    <a:spcPts val="2659"/>
                  </a:lnSpc>
                </a:pPr>
                <a:endParaRPr/>
              </a:p>
            </p:txBody>
          </p:sp>
        </p:grpSp>
        <p:sp>
          <p:nvSpPr>
            <p:cNvPr id="30" name="TextBox 30"/>
            <p:cNvSpPr txBox="1"/>
            <p:nvPr/>
          </p:nvSpPr>
          <p:spPr>
            <a:xfrm>
              <a:off x="4216797" y="4517858"/>
              <a:ext cx="2492486" cy="1221528"/>
            </a:xfrm>
            <a:prstGeom prst="rect">
              <a:avLst/>
            </a:prstGeom>
          </p:spPr>
          <p:txBody>
            <a:bodyPr lIns="0" tIns="0" rIns="0" bIns="0" rtlCol="0" anchor="t">
              <a:spAutoFit/>
            </a:bodyPr>
            <a:lstStyle/>
            <a:p>
              <a:pPr algn="ctr">
                <a:lnSpc>
                  <a:spcPts val="4759"/>
                </a:lnSpc>
              </a:pPr>
              <a:r>
                <a:rPr lang="en-US" sz="3399">
                  <a:solidFill>
                    <a:srgbClr val="000000"/>
                  </a:solidFill>
                  <a:latin typeface="Canva Sans 1"/>
                </a:rPr>
                <a:t>Geojson:</a:t>
              </a:r>
            </a:p>
            <a:p>
              <a:pPr algn="ctr">
                <a:lnSpc>
                  <a:spcPts val="2660"/>
                </a:lnSpc>
              </a:pPr>
              <a:r>
                <a:rPr lang="en-US" sz="1900">
                  <a:solidFill>
                    <a:srgbClr val="000000"/>
                  </a:solidFill>
                  <a:latin typeface="Canva Sans 1"/>
                </a:rPr>
                <a:t>Crimes,Station</a:t>
              </a:r>
            </a:p>
          </p:txBody>
        </p:sp>
        <p:pic>
          <p:nvPicPr>
            <p:cNvPr id="31" name="Picture 31"/>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8011607" y="1815631"/>
              <a:ext cx="2126139" cy="1700911"/>
            </a:xfrm>
            <a:prstGeom prst="rect">
              <a:avLst/>
            </a:prstGeom>
          </p:spPr>
        </p:pic>
        <p:sp>
          <p:nvSpPr>
            <p:cNvPr id="32" name="TextBox 32"/>
            <p:cNvSpPr txBox="1"/>
            <p:nvPr/>
          </p:nvSpPr>
          <p:spPr>
            <a:xfrm>
              <a:off x="8131124" y="1818662"/>
              <a:ext cx="2298403" cy="1649471"/>
            </a:xfrm>
            <a:prstGeom prst="rect">
              <a:avLst/>
            </a:prstGeom>
          </p:spPr>
          <p:txBody>
            <a:bodyPr lIns="0" tIns="0" rIns="0" bIns="0" rtlCol="0" anchor="t">
              <a:spAutoFit/>
            </a:bodyPr>
            <a:lstStyle/>
            <a:p>
              <a:pPr>
                <a:lnSpc>
                  <a:spcPts val="2838"/>
                </a:lnSpc>
              </a:pPr>
              <a:r>
                <a:rPr lang="en-US" sz="2027">
                  <a:solidFill>
                    <a:srgbClr val="FFFFFE"/>
                  </a:solidFill>
                  <a:latin typeface="Canva Sans 1"/>
                </a:rPr>
                <a:t>Data:</a:t>
              </a:r>
            </a:p>
            <a:p>
              <a:pPr>
                <a:lnSpc>
                  <a:spcPts val="3579"/>
                </a:lnSpc>
              </a:pPr>
              <a:r>
                <a:rPr lang="en-US" sz="2556">
                  <a:solidFill>
                    <a:srgbClr val="FFFFFE"/>
                  </a:solidFill>
                  <a:latin typeface="Canva Sans 1"/>
                </a:rPr>
                <a:t>geojson</a:t>
              </a:r>
            </a:p>
            <a:p>
              <a:pPr>
                <a:lnSpc>
                  <a:spcPts val="3579"/>
                </a:lnSpc>
              </a:pPr>
              <a:r>
                <a:rPr lang="en-US" sz="2556">
                  <a:solidFill>
                    <a:srgbClr val="FFFFFE"/>
                  </a:solidFill>
                  <a:latin typeface="Canva Sans 1"/>
                </a:rPr>
                <a:t>files</a:t>
              </a:r>
            </a:p>
          </p:txBody>
        </p:sp>
        <p:pic>
          <p:nvPicPr>
            <p:cNvPr id="33" name="Picture 33"/>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rot="16200000">
              <a:off x="6953004" y="1429515"/>
              <a:ext cx="845957" cy="1271249"/>
            </a:xfrm>
            <a:prstGeom prst="rect">
              <a:avLst/>
            </a:prstGeom>
          </p:spPr>
        </p:pic>
        <p:pic>
          <p:nvPicPr>
            <p:cNvPr id="34" name="Picture 34"/>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rot="-7619650">
              <a:off x="6909893" y="3322959"/>
              <a:ext cx="932179" cy="1400816"/>
            </a:xfrm>
            <a:prstGeom prst="rect">
              <a:avLst/>
            </a:prstGeom>
          </p:spPr>
        </p:pic>
        <p:pic>
          <p:nvPicPr>
            <p:cNvPr id="35" name="Picture 35"/>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rot="-5400000">
              <a:off x="6722846" y="8498660"/>
              <a:ext cx="932179" cy="1400816"/>
            </a:xfrm>
            <a:prstGeom prst="rect">
              <a:avLst/>
            </a:prstGeom>
          </p:spPr>
        </p:pic>
        <p:pic>
          <p:nvPicPr>
            <p:cNvPr id="36" name="Picture 36"/>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1585656">
              <a:off x="13947431" y="2110669"/>
              <a:ext cx="2784713" cy="1169579"/>
            </a:xfrm>
            <a:prstGeom prst="rect">
              <a:avLst/>
            </a:prstGeom>
          </p:spPr>
        </p:pic>
        <p:sp>
          <p:nvSpPr>
            <p:cNvPr id="37" name="TextBox 37"/>
            <p:cNvSpPr txBox="1"/>
            <p:nvPr/>
          </p:nvSpPr>
          <p:spPr>
            <a:xfrm>
              <a:off x="8346413" y="510207"/>
              <a:ext cx="2294864" cy="866647"/>
            </a:xfrm>
            <a:prstGeom prst="rect">
              <a:avLst/>
            </a:prstGeom>
          </p:spPr>
          <p:txBody>
            <a:bodyPr lIns="0" tIns="0" rIns="0" bIns="0" rtlCol="0" anchor="t">
              <a:spAutoFit/>
            </a:bodyPr>
            <a:lstStyle/>
            <a:p>
              <a:pPr algn="ctr">
                <a:lnSpc>
                  <a:spcPts val="5478"/>
                </a:lnSpc>
              </a:pPr>
              <a:r>
                <a:rPr lang="en-US" sz="3913">
                  <a:solidFill>
                    <a:srgbClr val="000000"/>
                  </a:solidFill>
                  <a:latin typeface="Canva Sans 1 Bold"/>
                </a:rPr>
                <a:t>static</a:t>
              </a:r>
            </a:p>
          </p:txBody>
        </p:sp>
        <p:pic>
          <p:nvPicPr>
            <p:cNvPr id="38" name="Picture 38"/>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rot="-2134691">
              <a:off x="11477730" y="2557088"/>
              <a:ext cx="676186" cy="1016126"/>
            </a:xfrm>
            <a:prstGeom prst="rect">
              <a:avLst/>
            </a:prstGeom>
          </p:spPr>
        </p:pic>
      </p:grpSp>
      <p:sp>
        <p:nvSpPr>
          <p:cNvPr id="39" name="TextBox 39"/>
          <p:cNvSpPr txBox="1"/>
          <p:nvPr/>
        </p:nvSpPr>
        <p:spPr>
          <a:xfrm>
            <a:off x="148030" y="90196"/>
            <a:ext cx="17954151" cy="1170293"/>
          </a:xfrm>
          <a:prstGeom prst="rect">
            <a:avLst/>
          </a:prstGeom>
        </p:spPr>
        <p:txBody>
          <a:bodyPr lIns="0" tIns="0" rIns="0" bIns="0" rtlCol="0" anchor="t">
            <a:spAutoFit/>
          </a:bodyPr>
          <a:lstStyle/>
          <a:p>
            <a:pPr algn="ctr">
              <a:lnSpc>
                <a:spcPts val="9520"/>
              </a:lnSpc>
            </a:pPr>
            <a:r>
              <a:rPr lang="en-US" sz="6800">
                <a:solidFill>
                  <a:srgbClr val="004AAD"/>
                </a:solidFill>
                <a:latin typeface="Kollektif Bold"/>
              </a:rPr>
              <a:t>Coding Approach</a:t>
            </a:r>
            <a:r>
              <a:rPr lang="en-US" sz="6800">
                <a:solidFill>
                  <a:srgbClr val="004AAD"/>
                </a:solidFill>
                <a:latin typeface="Kollektif"/>
              </a:rPr>
              <a:t> </a:t>
            </a:r>
          </a:p>
        </p:txBody>
      </p:sp>
      <p:sp>
        <p:nvSpPr>
          <p:cNvPr id="41" name="TextBox 40">
            <a:extLst>
              <a:ext uri="{FF2B5EF4-FFF2-40B4-BE49-F238E27FC236}">
                <a16:creationId xmlns:a16="http://schemas.microsoft.com/office/drawing/2014/main" id="{96013BFE-250B-EF8E-B680-E045A266BBEA}"/>
              </a:ext>
            </a:extLst>
          </p:cNvPr>
          <p:cNvSpPr txBox="1"/>
          <p:nvPr/>
        </p:nvSpPr>
        <p:spPr>
          <a:xfrm>
            <a:off x="13240300" y="6919160"/>
            <a:ext cx="4460631" cy="3139321"/>
          </a:xfrm>
          <a:prstGeom prst="rect">
            <a:avLst/>
          </a:prstGeom>
          <a:noFill/>
        </p:spPr>
        <p:txBody>
          <a:bodyPr wrap="square" rtlCol="0">
            <a:spAutoFit/>
          </a:bodyPr>
          <a:lstStyle/>
          <a:p>
            <a:pPr algn="ctr"/>
            <a:r>
              <a:rPr lang="en-US" dirty="0"/>
              <a:t>Other Tools, Libraries, and Plug-ins:</a:t>
            </a:r>
          </a:p>
          <a:p>
            <a:endParaRPr lang="en-US" u="sng" dirty="0"/>
          </a:p>
          <a:p>
            <a:r>
              <a:rPr lang="en-US" b="0" dirty="0">
                <a:effectLst/>
                <a:latin typeface="Consolas" panose="020B0609020204030204" pitchFamily="49" charset="0"/>
              </a:rPr>
              <a:t>* D3</a:t>
            </a:r>
          </a:p>
          <a:p>
            <a:r>
              <a:rPr lang="en-US" b="0" dirty="0">
                <a:effectLst/>
                <a:latin typeface="Consolas" panose="020B0609020204030204" pitchFamily="49" charset="0"/>
              </a:rPr>
              <a:t>* Bootstrap</a:t>
            </a:r>
          </a:p>
          <a:p>
            <a:r>
              <a:rPr lang="en-US" b="0" dirty="0">
                <a:effectLst/>
                <a:latin typeface="Consolas" panose="020B0609020204030204" pitchFamily="49" charset="0"/>
              </a:rPr>
              <a:t>* </a:t>
            </a:r>
            <a:r>
              <a:rPr lang="en-US" b="0" dirty="0" err="1">
                <a:effectLst/>
                <a:latin typeface="Consolas" panose="020B0609020204030204" pitchFamily="49" charset="0"/>
              </a:rPr>
              <a:t>JQuery</a:t>
            </a:r>
            <a:endParaRPr lang="en-US" b="0" dirty="0">
              <a:effectLst/>
              <a:latin typeface="Consolas" panose="020B0609020204030204" pitchFamily="49" charset="0"/>
            </a:endParaRPr>
          </a:p>
          <a:p>
            <a:r>
              <a:rPr lang="en-US" b="0" dirty="0">
                <a:effectLst/>
                <a:latin typeface="Consolas" panose="020B0609020204030204" pitchFamily="49" charset="0"/>
              </a:rPr>
              <a:t>* Pandas</a:t>
            </a:r>
          </a:p>
          <a:p>
            <a:r>
              <a:rPr lang="en-US" b="0" dirty="0">
                <a:effectLst/>
                <a:latin typeface="Consolas" panose="020B0609020204030204" pitchFamily="49" charset="0"/>
              </a:rPr>
              <a:t>* </a:t>
            </a:r>
            <a:r>
              <a:rPr lang="en-US" b="0" dirty="0" err="1">
                <a:effectLst/>
                <a:latin typeface="Consolas" panose="020B0609020204030204" pitchFamily="49" charset="0"/>
              </a:rPr>
              <a:t>SQLAlchemy</a:t>
            </a:r>
            <a:endParaRPr lang="en-US" b="0" dirty="0">
              <a:effectLst/>
              <a:latin typeface="Consolas" panose="020B0609020204030204" pitchFamily="49" charset="0"/>
            </a:endParaRPr>
          </a:p>
          <a:p>
            <a:r>
              <a:rPr lang="en-US" b="0" dirty="0">
                <a:effectLst/>
                <a:latin typeface="Consolas" panose="020B0609020204030204" pitchFamily="49" charset="0"/>
              </a:rPr>
              <a:t>* </a:t>
            </a:r>
            <a:r>
              <a:rPr lang="en-US" b="0" dirty="0" err="1">
                <a:effectLst/>
                <a:latin typeface="Consolas" panose="020B0609020204030204" pitchFamily="49" charset="0"/>
              </a:rPr>
              <a:t>Numpy</a:t>
            </a:r>
            <a:endParaRPr lang="en-US" b="0" dirty="0">
              <a:effectLst/>
              <a:latin typeface="Consolas" panose="020B0609020204030204" pitchFamily="49" charset="0"/>
            </a:endParaRPr>
          </a:p>
          <a:p>
            <a:r>
              <a:rPr lang="en-US" b="0" dirty="0">
                <a:effectLst/>
                <a:latin typeface="Consolas" panose="020B0609020204030204" pitchFamily="49" charset="0"/>
              </a:rPr>
              <a:t>* Datetime</a:t>
            </a:r>
          </a:p>
          <a:p>
            <a:r>
              <a:rPr lang="en-US" b="0" dirty="0">
                <a:effectLst/>
                <a:latin typeface="Consolas" panose="020B0609020204030204" pitchFamily="49" charset="0"/>
              </a:rPr>
              <a:t>* JSON</a:t>
            </a:r>
          </a:p>
          <a:p>
            <a:endParaRPr lang="en-US" dirty="0"/>
          </a:p>
        </p:txBody>
      </p:sp>
      <p:sp>
        <p:nvSpPr>
          <p:cNvPr id="42" name="TextBox 41">
            <a:extLst>
              <a:ext uri="{FF2B5EF4-FFF2-40B4-BE49-F238E27FC236}">
                <a16:creationId xmlns:a16="http://schemas.microsoft.com/office/drawing/2014/main" id="{01DAD013-29C1-4477-ADE6-E95A8188B1EA}"/>
              </a:ext>
            </a:extLst>
          </p:cNvPr>
          <p:cNvSpPr txBox="1"/>
          <p:nvPr/>
        </p:nvSpPr>
        <p:spPr>
          <a:xfrm>
            <a:off x="15099443" y="7473158"/>
            <a:ext cx="2899635" cy="2585323"/>
          </a:xfrm>
          <a:prstGeom prst="rect">
            <a:avLst/>
          </a:prstGeom>
          <a:noFill/>
        </p:spPr>
        <p:txBody>
          <a:bodyPr wrap="square" rtlCol="0">
            <a:spAutoFit/>
          </a:bodyPr>
          <a:lstStyle/>
          <a:p>
            <a:r>
              <a:rPr lang="en-US" b="0" dirty="0">
                <a:effectLst/>
                <a:latin typeface="Consolas" panose="020B0609020204030204" pitchFamily="49" charset="0"/>
              </a:rPr>
              <a:t>* </a:t>
            </a:r>
            <a:r>
              <a:rPr lang="en-US" b="0" dirty="0" err="1">
                <a:effectLst/>
                <a:latin typeface="Consolas" panose="020B0609020204030204" pitchFamily="49" charset="0"/>
              </a:rPr>
              <a:t>GeoJSON</a:t>
            </a:r>
            <a:endParaRPr lang="en-US" b="0" dirty="0">
              <a:effectLst/>
              <a:latin typeface="Consolas" panose="020B0609020204030204" pitchFamily="49" charset="0"/>
            </a:endParaRPr>
          </a:p>
          <a:p>
            <a:r>
              <a:rPr lang="en-US" b="0" dirty="0">
                <a:effectLst/>
                <a:latin typeface="Consolas" panose="020B0609020204030204" pitchFamily="49" charset="0"/>
              </a:rPr>
              <a:t>* Math</a:t>
            </a:r>
          </a:p>
          <a:p>
            <a:r>
              <a:rPr lang="en-US" b="0" dirty="0">
                <a:effectLst/>
                <a:latin typeface="Consolas" panose="020B0609020204030204" pitchFamily="49" charset="0"/>
              </a:rPr>
              <a:t>* </a:t>
            </a:r>
            <a:r>
              <a:rPr lang="en-US" b="0" dirty="0" err="1">
                <a:effectLst/>
                <a:latin typeface="Consolas" panose="020B0609020204030204" pitchFamily="49" charset="0"/>
              </a:rPr>
              <a:t>Plotly</a:t>
            </a:r>
            <a:endParaRPr lang="en-US" b="0" dirty="0">
              <a:effectLst/>
              <a:latin typeface="Consolas" panose="020B0609020204030204" pitchFamily="49" charset="0"/>
            </a:endParaRPr>
          </a:p>
          <a:p>
            <a:r>
              <a:rPr lang="en-US" b="0" dirty="0">
                <a:effectLst/>
                <a:latin typeface="Consolas" panose="020B0609020204030204" pitchFamily="49" charset="0"/>
              </a:rPr>
              <a:t>* Leaflet</a:t>
            </a:r>
          </a:p>
          <a:p>
            <a:r>
              <a:rPr lang="en-US" b="0" dirty="0">
                <a:effectLst/>
                <a:latin typeface="Consolas" panose="020B0609020204030204" pitchFamily="49" charset="0"/>
              </a:rPr>
              <a:t>* Leaflet Heatmap</a:t>
            </a:r>
          </a:p>
          <a:p>
            <a:r>
              <a:rPr lang="en-US" b="0" dirty="0">
                <a:effectLst/>
                <a:latin typeface="Consolas" panose="020B0609020204030204" pitchFamily="49" charset="0"/>
              </a:rPr>
              <a:t>* Leaflet Home Zoom</a:t>
            </a:r>
          </a:p>
          <a:p>
            <a:r>
              <a:rPr lang="en-US" b="0" dirty="0">
                <a:effectLst/>
                <a:latin typeface="Consolas" panose="020B0609020204030204" pitchFamily="49" charset="0"/>
              </a:rPr>
              <a:t>* Font-Awesome</a:t>
            </a:r>
          </a:p>
          <a:p>
            <a:r>
              <a:rPr lang="en-US" b="0" dirty="0">
                <a:effectLst/>
                <a:latin typeface="Consolas" panose="020B0609020204030204" pitchFamily="49" charset="0"/>
              </a:rPr>
              <a:t>* Dark Mode</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43" r="1266"/>
          <a:stretch>
            <a:fillRect/>
          </a:stretch>
        </p:blipFill>
        <p:spPr>
          <a:xfrm>
            <a:off x="383136" y="2411104"/>
            <a:ext cx="3860501" cy="6431979"/>
          </a:xfrm>
          <a:prstGeom prst="rect">
            <a:avLst/>
          </a:prstGeom>
        </p:spPr>
      </p:pic>
      <p:pic>
        <p:nvPicPr>
          <p:cNvPr id="3" name="Picture 3"/>
          <p:cNvPicPr>
            <a:picLocks noChangeAspect="1"/>
          </p:cNvPicPr>
          <p:nvPr/>
        </p:nvPicPr>
        <p:blipFill>
          <a:blip r:embed="rId3"/>
          <a:srcRect l="4563"/>
          <a:stretch>
            <a:fillRect/>
          </a:stretch>
        </p:blipFill>
        <p:spPr>
          <a:xfrm>
            <a:off x="9384178" y="2444996"/>
            <a:ext cx="5023377" cy="5616200"/>
          </a:xfrm>
          <a:prstGeom prst="rect">
            <a:avLst/>
          </a:prstGeom>
        </p:spPr>
      </p:pic>
      <p:pic>
        <p:nvPicPr>
          <p:cNvPr id="4" name="Picture 4"/>
          <p:cNvPicPr>
            <a:picLocks noChangeAspect="1"/>
          </p:cNvPicPr>
          <p:nvPr/>
        </p:nvPicPr>
        <p:blipFill>
          <a:blip r:embed="rId4"/>
          <a:srcRect l="3962" r="2522"/>
          <a:stretch>
            <a:fillRect/>
          </a:stretch>
        </p:blipFill>
        <p:spPr>
          <a:xfrm>
            <a:off x="13518022" y="2753067"/>
            <a:ext cx="4690506" cy="4066833"/>
          </a:xfrm>
          <a:prstGeom prst="rect">
            <a:avLst/>
          </a:prstGeom>
        </p:spPr>
      </p:pic>
      <p:sp>
        <p:nvSpPr>
          <p:cNvPr id="6" name="TextBox 6"/>
          <p:cNvSpPr txBox="1"/>
          <p:nvPr/>
        </p:nvSpPr>
        <p:spPr>
          <a:xfrm>
            <a:off x="383136" y="8776408"/>
            <a:ext cx="3137420" cy="1533670"/>
          </a:xfrm>
          <a:prstGeom prst="rect">
            <a:avLst/>
          </a:prstGeom>
        </p:spPr>
        <p:txBody>
          <a:bodyPr lIns="0" tIns="0" rIns="0" bIns="0" rtlCol="0" anchor="t">
            <a:spAutoFit/>
          </a:bodyPr>
          <a:lstStyle/>
          <a:p>
            <a:pPr marL="0" lvl="0" indent="0" algn="ctr">
              <a:lnSpc>
                <a:spcPts val="3219"/>
              </a:lnSpc>
              <a:spcBef>
                <a:spcPct val="0"/>
              </a:spcBef>
            </a:pPr>
            <a:r>
              <a:rPr lang="en-US" sz="2146" u="none" spc="362">
                <a:solidFill>
                  <a:srgbClr val="000000"/>
                </a:solidFill>
                <a:latin typeface="Glacial Indifference Bold"/>
              </a:rPr>
              <a:t>NEIGHBORHOOD AND CRIME INFOBOX</a:t>
            </a:r>
          </a:p>
          <a:p>
            <a:pPr marL="0" lvl="0" indent="0" algn="l">
              <a:lnSpc>
                <a:spcPts val="2769"/>
              </a:lnSpc>
              <a:spcBef>
                <a:spcPct val="0"/>
              </a:spcBef>
            </a:pPr>
            <a:endParaRPr lang="en-US" sz="2146" u="none" spc="362">
              <a:solidFill>
                <a:srgbClr val="000000"/>
              </a:solidFill>
              <a:latin typeface="Glacial Indifference Bold"/>
            </a:endParaRPr>
          </a:p>
        </p:txBody>
      </p:sp>
      <p:sp>
        <p:nvSpPr>
          <p:cNvPr id="7" name="TextBox 7"/>
          <p:cNvSpPr txBox="1"/>
          <p:nvPr/>
        </p:nvSpPr>
        <p:spPr>
          <a:xfrm>
            <a:off x="5685647" y="9210675"/>
            <a:ext cx="2445931" cy="709098"/>
          </a:xfrm>
          <a:prstGeom prst="rect">
            <a:avLst/>
          </a:prstGeom>
        </p:spPr>
        <p:txBody>
          <a:bodyPr lIns="0" tIns="0" rIns="0" bIns="0" rtlCol="0" anchor="t">
            <a:spAutoFit/>
          </a:bodyPr>
          <a:lstStyle/>
          <a:p>
            <a:pPr algn="ctr">
              <a:lnSpc>
                <a:spcPts val="3004"/>
              </a:lnSpc>
            </a:pPr>
            <a:r>
              <a:rPr lang="en-US" sz="2146" spc="362">
                <a:solidFill>
                  <a:srgbClr val="000000"/>
                </a:solidFill>
                <a:latin typeface="Glacial Indifference Bold"/>
              </a:rPr>
              <a:t>HEATMAP</a:t>
            </a:r>
          </a:p>
          <a:p>
            <a:pPr marL="0" lvl="0" indent="0" algn="ctr">
              <a:lnSpc>
                <a:spcPts val="2769"/>
              </a:lnSpc>
              <a:spcBef>
                <a:spcPct val="0"/>
              </a:spcBef>
            </a:pPr>
            <a:endParaRPr lang="en-US" sz="2146" spc="362">
              <a:solidFill>
                <a:srgbClr val="000000"/>
              </a:solidFill>
              <a:latin typeface="Glacial Indifference Bold"/>
            </a:endParaRPr>
          </a:p>
        </p:txBody>
      </p:sp>
      <p:sp>
        <p:nvSpPr>
          <p:cNvPr id="8" name="TextBox 8"/>
          <p:cNvSpPr txBox="1"/>
          <p:nvPr/>
        </p:nvSpPr>
        <p:spPr>
          <a:xfrm>
            <a:off x="10672901" y="9191625"/>
            <a:ext cx="2445931" cy="384955"/>
          </a:xfrm>
          <a:prstGeom prst="rect">
            <a:avLst/>
          </a:prstGeom>
        </p:spPr>
        <p:txBody>
          <a:bodyPr lIns="0" tIns="0" rIns="0" bIns="0" rtlCol="0" anchor="t">
            <a:spAutoFit/>
          </a:bodyPr>
          <a:lstStyle/>
          <a:p>
            <a:pPr marL="0" lvl="0" indent="0" algn="ctr">
              <a:lnSpc>
                <a:spcPts val="3219"/>
              </a:lnSpc>
              <a:spcBef>
                <a:spcPct val="0"/>
              </a:spcBef>
            </a:pPr>
            <a:r>
              <a:rPr lang="en-US" sz="2146" spc="362">
                <a:solidFill>
                  <a:srgbClr val="000000"/>
                </a:solidFill>
                <a:latin typeface="Glacial Indifference Bold"/>
              </a:rPr>
              <a:t>BAR CHART</a:t>
            </a:r>
          </a:p>
        </p:txBody>
      </p:sp>
      <p:sp>
        <p:nvSpPr>
          <p:cNvPr id="9" name="TextBox 9"/>
          <p:cNvSpPr txBox="1"/>
          <p:nvPr/>
        </p:nvSpPr>
        <p:spPr>
          <a:xfrm>
            <a:off x="15119082" y="9191625"/>
            <a:ext cx="2445931" cy="384955"/>
          </a:xfrm>
          <a:prstGeom prst="rect">
            <a:avLst/>
          </a:prstGeom>
        </p:spPr>
        <p:txBody>
          <a:bodyPr lIns="0" tIns="0" rIns="0" bIns="0" rtlCol="0" anchor="t">
            <a:spAutoFit/>
          </a:bodyPr>
          <a:lstStyle/>
          <a:p>
            <a:pPr marL="0" lvl="0" indent="0" algn="ctr">
              <a:lnSpc>
                <a:spcPts val="3219"/>
              </a:lnSpc>
              <a:spcBef>
                <a:spcPct val="0"/>
              </a:spcBef>
            </a:pPr>
            <a:r>
              <a:rPr lang="en-US" sz="2146" spc="362">
                <a:solidFill>
                  <a:srgbClr val="000000"/>
                </a:solidFill>
                <a:latin typeface="Glacial Indifference Bold"/>
              </a:rPr>
              <a:t>RADAR CHART</a:t>
            </a:r>
          </a:p>
        </p:txBody>
      </p:sp>
      <p:sp>
        <p:nvSpPr>
          <p:cNvPr id="10" name="TextBox 10"/>
          <p:cNvSpPr txBox="1"/>
          <p:nvPr/>
        </p:nvSpPr>
        <p:spPr>
          <a:xfrm>
            <a:off x="383136" y="109815"/>
            <a:ext cx="9751464" cy="1658916"/>
          </a:xfrm>
          <a:prstGeom prst="rect">
            <a:avLst/>
          </a:prstGeom>
        </p:spPr>
        <p:txBody>
          <a:bodyPr wrap="square" lIns="0" tIns="0" rIns="0" bIns="0" rtlCol="0" anchor="t">
            <a:spAutoFit/>
          </a:bodyPr>
          <a:lstStyle/>
          <a:p>
            <a:pPr algn="ctr">
              <a:lnSpc>
                <a:spcPts val="14559"/>
              </a:lnSpc>
            </a:pPr>
            <a:r>
              <a:rPr lang="en-US" sz="10399" dirty="0">
                <a:solidFill>
                  <a:srgbClr val="004AAD"/>
                </a:solidFill>
                <a:latin typeface="Kollektif Bold"/>
              </a:rPr>
              <a:t>Visualizations</a:t>
            </a:r>
            <a:r>
              <a:rPr lang="en-US" sz="10399" dirty="0">
                <a:solidFill>
                  <a:srgbClr val="000000"/>
                </a:solidFill>
                <a:latin typeface="Kollektif Bold"/>
              </a:rPr>
              <a:t> </a:t>
            </a:r>
          </a:p>
        </p:txBody>
      </p:sp>
      <p:pic>
        <p:nvPicPr>
          <p:cNvPr id="12" name="Picture 11">
            <a:extLst>
              <a:ext uri="{FF2B5EF4-FFF2-40B4-BE49-F238E27FC236}">
                <a16:creationId xmlns:a16="http://schemas.microsoft.com/office/drawing/2014/main" id="{6E42C32A-70B5-15A9-EDC8-FCD19A7D52A6}"/>
              </a:ext>
            </a:extLst>
          </p:cNvPr>
          <p:cNvPicPr>
            <a:picLocks noChangeAspect="1"/>
          </p:cNvPicPr>
          <p:nvPr/>
        </p:nvPicPr>
        <p:blipFill>
          <a:blip r:embed="rId5"/>
          <a:stretch>
            <a:fillRect/>
          </a:stretch>
        </p:blipFill>
        <p:spPr>
          <a:xfrm>
            <a:off x="4443107" y="2411104"/>
            <a:ext cx="4460716" cy="63400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16750"/>
            <a:ext cx="18288000" cy="1393013"/>
            <a:chOff x="0" y="0"/>
            <a:chExt cx="5355923" cy="407965"/>
          </a:xfrm>
        </p:grpSpPr>
        <p:sp>
          <p:nvSpPr>
            <p:cNvPr id="3" name="Freeform 3"/>
            <p:cNvSpPr/>
            <p:nvPr/>
          </p:nvSpPr>
          <p:spPr>
            <a:xfrm>
              <a:off x="0" y="0"/>
              <a:ext cx="5355923" cy="407965"/>
            </a:xfrm>
            <a:custGeom>
              <a:avLst/>
              <a:gdLst/>
              <a:ahLst/>
              <a:cxnLst/>
              <a:rect l="l" t="t" r="r" b="b"/>
              <a:pathLst>
                <a:path w="5355923" h="407965">
                  <a:moveTo>
                    <a:pt x="0" y="0"/>
                  </a:moveTo>
                  <a:lnTo>
                    <a:pt x="5355923" y="0"/>
                  </a:lnTo>
                  <a:lnTo>
                    <a:pt x="5355923" y="407965"/>
                  </a:lnTo>
                  <a:lnTo>
                    <a:pt x="0" y="407965"/>
                  </a:lnTo>
                  <a:close/>
                </a:path>
              </a:pathLst>
            </a:custGeom>
            <a:solidFill>
              <a:srgbClr val="0F0052">
                <a:alpha val="3922"/>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31546" y="780051"/>
            <a:ext cx="261129" cy="258174"/>
            <a:chOff x="0" y="0"/>
            <a:chExt cx="68775" cy="67996"/>
          </a:xfrm>
        </p:grpSpPr>
        <p:sp>
          <p:nvSpPr>
            <p:cNvPr id="6" name="Freeform 6"/>
            <p:cNvSpPr/>
            <p:nvPr/>
          </p:nvSpPr>
          <p:spPr>
            <a:xfrm>
              <a:off x="0" y="0"/>
              <a:ext cx="68775" cy="67996"/>
            </a:xfrm>
            <a:custGeom>
              <a:avLst/>
              <a:gdLst/>
              <a:ahLst/>
              <a:cxnLst/>
              <a:rect l="l" t="t" r="r" b="b"/>
              <a:pathLst>
                <a:path w="68775" h="67996">
                  <a:moveTo>
                    <a:pt x="0" y="0"/>
                  </a:moveTo>
                  <a:lnTo>
                    <a:pt x="68775" y="0"/>
                  </a:lnTo>
                  <a:lnTo>
                    <a:pt x="68775" y="67996"/>
                  </a:lnTo>
                  <a:lnTo>
                    <a:pt x="0" y="67996"/>
                  </a:lnTo>
                  <a:close/>
                </a:path>
              </a:pathLst>
            </a:custGeom>
            <a:solidFill>
              <a:srgbClr val="7ED957"/>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998171" y="780051"/>
            <a:ext cx="261129" cy="258174"/>
            <a:chOff x="0" y="0"/>
            <a:chExt cx="68775" cy="67996"/>
          </a:xfrm>
        </p:grpSpPr>
        <p:sp>
          <p:nvSpPr>
            <p:cNvPr id="9" name="Freeform 9"/>
            <p:cNvSpPr/>
            <p:nvPr/>
          </p:nvSpPr>
          <p:spPr>
            <a:xfrm>
              <a:off x="0" y="0"/>
              <a:ext cx="68775" cy="67996"/>
            </a:xfrm>
            <a:custGeom>
              <a:avLst/>
              <a:gdLst/>
              <a:ahLst/>
              <a:cxnLst/>
              <a:rect l="l" t="t" r="r" b="b"/>
              <a:pathLst>
                <a:path w="68775" h="67996">
                  <a:moveTo>
                    <a:pt x="0" y="0"/>
                  </a:moveTo>
                  <a:lnTo>
                    <a:pt x="68775" y="0"/>
                  </a:lnTo>
                  <a:lnTo>
                    <a:pt x="68775" y="67996"/>
                  </a:lnTo>
                  <a:lnTo>
                    <a:pt x="0" y="67996"/>
                  </a:lnTo>
                  <a:close/>
                </a:path>
              </a:pathLst>
            </a:custGeom>
            <a:solidFill>
              <a:srgbClr val="E89E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660842" y="780051"/>
            <a:ext cx="261129" cy="258174"/>
            <a:chOff x="0" y="0"/>
            <a:chExt cx="68775" cy="67996"/>
          </a:xfrm>
        </p:grpSpPr>
        <p:sp>
          <p:nvSpPr>
            <p:cNvPr id="12" name="Freeform 12"/>
            <p:cNvSpPr/>
            <p:nvPr/>
          </p:nvSpPr>
          <p:spPr>
            <a:xfrm>
              <a:off x="0" y="0"/>
              <a:ext cx="68775" cy="67996"/>
            </a:xfrm>
            <a:custGeom>
              <a:avLst/>
              <a:gdLst/>
              <a:ahLst/>
              <a:cxnLst/>
              <a:rect l="l" t="t" r="r" b="b"/>
              <a:pathLst>
                <a:path w="68775" h="67996">
                  <a:moveTo>
                    <a:pt x="0" y="0"/>
                  </a:moveTo>
                  <a:lnTo>
                    <a:pt x="68775" y="0"/>
                  </a:lnTo>
                  <a:lnTo>
                    <a:pt x="68775" y="67996"/>
                  </a:lnTo>
                  <a:lnTo>
                    <a:pt x="0" y="67996"/>
                  </a:lnTo>
                  <a:close/>
                </a:path>
              </a:pathLst>
            </a:custGeom>
            <a:solidFill>
              <a:srgbClr val="366994"/>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699404" y="9258300"/>
            <a:ext cx="261129" cy="258174"/>
            <a:chOff x="0" y="0"/>
            <a:chExt cx="68775" cy="67996"/>
          </a:xfrm>
        </p:grpSpPr>
        <p:sp>
          <p:nvSpPr>
            <p:cNvPr id="15" name="Freeform 15"/>
            <p:cNvSpPr/>
            <p:nvPr/>
          </p:nvSpPr>
          <p:spPr>
            <a:xfrm>
              <a:off x="0" y="0"/>
              <a:ext cx="68775" cy="67996"/>
            </a:xfrm>
            <a:custGeom>
              <a:avLst/>
              <a:gdLst/>
              <a:ahLst/>
              <a:cxnLst/>
              <a:rect l="l" t="t" r="r" b="b"/>
              <a:pathLst>
                <a:path w="68775" h="67996">
                  <a:moveTo>
                    <a:pt x="0" y="0"/>
                  </a:moveTo>
                  <a:lnTo>
                    <a:pt x="68775" y="0"/>
                  </a:lnTo>
                  <a:lnTo>
                    <a:pt x="68775" y="67996"/>
                  </a:lnTo>
                  <a:lnTo>
                    <a:pt x="0" y="67996"/>
                  </a:lnTo>
                  <a:close/>
                </a:path>
              </a:pathLst>
            </a:custGeom>
            <a:solidFill>
              <a:srgbClr val="7ED957"/>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66029" y="9258300"/>
            <a:ext cx="261129" cy="258174"/>
            <a:chOff x="0" y="0"/>
            <a:chExt cx="68775" cy="67996"/>
          </a:xfrm>
        </p:grpSpPr>
        <p:sp>
          <p:nvSpPr>
            <p:cNvPr id="18" name="Freeform 18"/>
            <p:cNvSpPr/>
            <p:nvPr/>
          </p:nvSpPr>
          <p:spPr>
            <a:xfrm>
              <a:off x="0" y="0"/>
              <a:ext cx="68775" cy="67996"/>
            </a:xfrm>
            <a:custGeom>
              <a:avLst/>
              <a:gdLst/>
              <a:ahLst/>
              <a:cxnLst/>
              <a:rect l="l" t="t" r="r" b="b"/>
              <a:pathLst>
                <a:path w="68775" h="67996">
                  <a:moveTo>
                    <a:pt x="0" y="0"/>
                  </a:moveTo>
                  <a:lnTo>
                    <a:pt x="68775" y="0"/>
                  </a:lnTo>
                  <a:lnTo>
                    <a:pt x="68775" y="67996"/>
                  </a:lnTo>
                  <a:lnTo>
                    <a:pt x="0" y="67996"/>
                  </a:lnTo>
                  <a:close/>
                </a:path>
              </a:pathLst>
            </a:custGeom>
            <a:solidFill>
              <a:srgbClr val="E89E00"/>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028700" y="9258300"/>
            <a:ext cx="261129" cy="258174"/>
            <a:chOff x="0" y="0"/>
            <a:chExt cx="68775" cy="67996"/>
          </a:xfrm>
        </p:grpSpPr>
        <p:sp>
          <p:nvSpPr>
            <p:cNvPr id="21" name="Freeform 21"/>
            <p:cNvSpPr/>
            <p:nvPr/>
          </p:nvSpPr>
          <p:spPr>
            <a:xfrm>
              <a:off x="0" y="0"/>
              <a:ext cx="68775" cy="67996"/>
            </a:xfrm>
            <a:custGeom>
              <a:avLst/>
              <a:gdLst/>
              <a:ahLst/>
              <a:cxnLst/>
              <a:rect l="l" t="t" r="r" b="b"/>
              <a:pathLst>
                <a:path w="68775" h="67996">
                  <a:moveTo>
                    <a:pt x="0" y="0"/>
                  </a:moveTo>
                  <a:lnTo>
                    <a:pt x="68775" y="0"/>
                  </a:lnTo>
                  <a:lnTo>
                    <a:pt x="68775" y="67996"/>
                  </a:lnTo>
                  <a:lnTo>
                    <a:pt x="0" y="67996"/>
                  </a:lnTo>
                  <a:close/>
                </a:path>
              </a:pathLst>
            </a:custGeom>
            <a:solidFill>
              <a:srgbClr val="366994"/>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8298433" y="10094744"/>
            <a:ext cx="2980811" cy="192256"/>
            <a:chOff x="0" y="0"/>
            <a:chExt cx="785070" cy="50635"/>
          </a:xfrm>
        </p:grpSpPr>
        <p:sp>
          <p:nvSpPr>
            <p:cNvPr id="24" name="Freeform 24"/>
            <p:cNvSpPr/>
            <p:nvPr/>
          </p:nvSpPr>
          <p:spPr>
            <a:xfrm>
              <a:off x="0" y="0"/>
              <a:ext cx="785070" cy="50635"/>
            </a:xfrm>
            <a:custGeom>
              <a:avLst/>
              <a:gdLst/>
              <a:ahLst/>
              <a:cxnLst/>
              <a:rect l="l" t="t" r="r" b="b"/>
              <a:pathLst>
                <a:path w="785070" h="50635">
                  <a:moveTo>
                    <a:pt x="0" y="0"/>
                  </a:moveTo>
                  <a:lnTo>
                    <a:pt x="785070" y="0"/>
                  </a:lnTo>
                  <a:lnTo>
                    <a:pt x="785070" y="50635"/>
                  </a:lnTo>
                  <a:lnTo>
                    <a:pt x="0" y="50635"/>
                  </a:lnTo>
                  <a:close/>
                </a:path>
              </a:pathLst>
            </a:custGeom>
            <a:solidFill>
              <a:srgbClr val="8B008D"/>
            </a:solidFill>
          </p:spPr>
        </p:sp>
        <p:sp>
          <p:nvSpPr>
            <p:cNvPr id="25" name="TextBox 25"/>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772240" y="614045"/>
            <a:ext cx="11371137" cy="436017"/>
          </a:xfrm>
          <a:prstGeom prst="rect">
            <a:avLst/>
          </a:prstGeom>
        </p:spPr>
        <p:txBody>
          <a:bodyPr wrap="square" lIns="0" tIns="0" rIns="0" bIns="0" rtlCol="0" anchor="t">
            <a:spAutoFit/>
          </a:bodyPr>
          <a:lstStyle/>
          <a:p>
            <a:pPr>
              <a:lnSpc>
                <a:spcPts val="3399"/>
              </a:lnSpc>
            </a:pPr>
            <a:r>
              <a:rPr lang="en-US" sz="3399" spc="-101" dirty="0">
                <a:solidFill>
                  <a:srgbClr val="004AAD"/>
                </a:solidFill>
                <a:latin typeface="Kollektif Bold"/>
              </a:rPr>
              <a:t>Proximity of Crimes and MARTA Rail Stations, 2022</a:t>
            </a:r>
          </a:p>
        </p:txBody>
      </p:sp>
      <p:sp>
        <p:nvSpPr>
          <p:cNvPr id="27" name="TextBox 27"/>
          <p:cNvSpPr txBox="1"/>
          <p:nvPr/>
        </p:nvSpPr>
        <p:spPr>
          <a:xfrm>
            <a:off x="11586435" y="1769993"/>
            <a:ext cx="4108420" cy="1574286"/>
          </a:xfrm>
          <a:prstGeom prst="rect">
            <a:avLst/>
          </a:prstGeom>
        </p:spPr>
        <p:txBody>
          <a:bodyPr lIns="0" tIns="0" rIns="0" bIns="0" rtlCol="0" anchor="t">
            <a:spAutoFit/>
          </a:bodyPr>
          <a:lstStyle/>
          <a:p>
            <a:pPr>
              <a:lnSpc>
                <a:spcPts val="6295"/>
              </a:lnSpc>
            </a:pPr>
            <a:r>
              <a:rPr lang="en-US" sz="4496" spc="-224" dirty="0">
                <a:solidFill>
                  <a:srgbClr val="000000"/>
                </a:solidFill>
                <a:latin typeface="Roboto Condensed Bold"/>
              </a:rPr>
              <a:t>CONCLUSION</a:t>
            </a:r>
          </a:p>
          <a:p>
            <a:pPr>
              <a:lnSpc>
                <a:spcPts val="6295"/>
              </a:lnSpc>
            </a:pPr>
            <a:endParaRPr lang="en-US" sz="4496" spc="-224" dirty="0">
              <a:solidFill>
                <a:srgbClr val="000000"/>
              </a:solidFill>
              <a:latin typeface="Roboto Condensed Bold"/>
            </a:endParaRPr>
          </a:p>
        </p:txBody>
      </p:sp>
      <p:sp>
        <p:nvSpPr>
          <p:cNvPr id="28" name="TextBox 28"/>
          <p:cNvSpPr txBox="1"/>
          <p:nvPr/>
        </p:nvSpPr>
        <p:spPr>
          <a:xfrm>
            <a:off x="772240" y="3260446"/>
            <a:ext cx="13553359" cy="1128514"/>
          </a:xfrm>
          <a:prstGeom prst="rect">
            <a:avLst/>
          </a:prstGeom>
        </p:spPr>
        <p:txBody>
          <a:bodyPr wrap="square" lIns="0" tIns="0" rIns="0" bIns="0" rtlCol="0" anchor="t">
            <a:spAutoFit/>
          </a:bodyPr>
          <a:lstStyle/>
          <a:p>
            <a:pPr marL="626111" lvl="1" indent="-313055" algn="just">
              <a:lnSpc>
                <a:spcPts val="4408"/>
              </a:lnSpc>
              <a:buFont typeface="Arial"/>
              <a:buChar char="•"/>
            </a:pPr>
            <a:r>
              <a:rPr lang="en-US" sz="2900" spc="-87" dirty="0">
                <a:solidFill>
                  <a:srgbClr val="000000"/>
                </a:solidFill>
                <a:latin typeface="Hind Guntur Medium"/>
              </a:rPr>
              <a:t>Some correlation between the location of MARTA stations and crimes reported in Atlanta in 2022.</a:t>
            </a:r>
          </a:p>
        </p:txBody>
      </p:sp>
      <p:grpSp>
        <p:nvGrpSpPr>
          <p:cNvPr id="29" name="Group 29"/>
          <p:cNvGrpSpPr/>
          <p:nvPr/>
        </p:nvGrpSpPr>
        <p:grpSpPr>
          <a:xfrm>
            <a:off x="0" y="4446993"/>
            <a:ext cx="18288000" cy="1393013"/>
            <a:chOff x="0" y="0"/>
            <a:chExt cx="5355923" cy="407965"/>
          </a:xfrm>
        </p:grpSpPr>
        <p:sp>
          <p:nvSpPr>
            <p:cNvPr id="30" name="Freeform 30"/>
            <p:cNvSpPr/>
            <p:nvPr/>
          </p:nvSpPr>
          <p:spPr>
            <a:xfrm>
              <a:off x="0" y="0"/>
              <a:ext cx="5355923" cy="407965"/>
            </a:xfrm>
            <a:custGeom>
              <a:avLst/>
              <a:gdLst/>
              <a:ahLst/>
              <a:cxnLst/>
              <a:rect l="l" t="t" r="r" b="b"/>
              <a:pathLst>
                <a:path w="5355923" h="407965">
                  <a:moveTo>
                    <a:pt x="0" y="0"/>
                  </a:moveTo>
                  <a:lnTo>
                    <a:pt x="5355923" y="0"/>
                  </a:lnTo>
                  <a:lnTo>
                    <a:pt x="5355923" y="407965"/>
                  </a:lnTo>
                  <a:lnTo>
                    <a:pt x="0" y="407965"/>
                  </a:lnTo>
                  <a:close/>
                </a:path>
              </a:pathLst>
            </a:custGeom>
            <a:solidFill>
              <a:srgbClr val="0F0052">
                <a:alpha val="3922"/>
              </a:srgbClr>
            </a:solidFill>
          </p:spPr>
          <p:txBody>
            <a:bodyPr/>
            <a:lstStyle/>
            <a:p>
              <a:endParaRPr lang="en-US" dirty="0"/>
            </a:p>
          </p:txBody>
        </p:sp>
        <p:sp>
          <p:nvSpPr>
            <p:cNvPr id="31" name="TextBox 31"/>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2"/>
          <p:cNvSpPr txBox="1"/>
          <p:nvPr/>
        </p:nvSpPr>
        <p:spPr>
          <a:xfrm>
            <a:off x="5733062" y="4742072"/>
            <a:ext cx="4108420" cy="1574286"/>
          </a:xfrm>
          <a:prstGeom prst="rect">
            <a:avLst/>
          </a:prstGeom>
        </p:spPr>
        <p:txBody>
          <a:bodyPr lIns="0" tIns="0" rIns="0" bIns="0" rtlCol="0" anchor="t">
            <a:spAutoFit/>
          </a:bodyPr>
          <a:lstStyle/>
          <a:p>
            <a:pPr>
              <a:lnSpc>
                <a:spcPts val="6295"/>
              </a:lnSpc>
            </a:pPr>
            <a:r>
              <a:rPr lang="en-US" sz="4496" spc="-224" dirty="0">
                <a:solidFill>
                  <a:srgbClr val="000000"/>
                </a:solidFill>
                <a:latin typeface="Roboto Condensed Bold"/>
              </a:rPr>
              <a:t>DISCUSSION</a:t>
            </a:r>
          </a:p>
          <a:p>
            <a:pPr>
              <a:lnSpc>
                <a:spcPts val="6295"/>
              </a:lnSpc>
            </a:pPr>
            <a:endParaRPr lang="en-US" sz="4496" spc="-224" dirty="0">
              <a:solidFill>
                <a:srgbClr val="000000"/>
              </a:solidFill>
              <a:latin typeface="Roboto Condensed Bold"/>
            </a:endParaRPr>
          </a:p>
        </p:txBody>
      </p:sp>
      <p:sp>
        <p:nvSpPr>
          <p:cNvPr id="33" name="TextBox 33"/>
          <p:cNvSpPr txBox="1"/>
          <p:nvPr/>
        </p:nvSpPr>
        <p:spPr>
          <a:xfrm>
            <a:off x="5472371" y="5811432"/>
            <a:ext cx="12462353" cy="3500958"/>
          </a:xfrm>
          <a:prstGeom prst="rect">
            <a:avLst/>
          </a:prstGeom>
        </p:spPr>
        <p:txBody>
          <a:bodyPr wrap="square" lIns="0" tIns="0" rIns="0" bIns="0" rtlCol="0" anchor="t">
            <a:spAutoFit/>
          </a:bodyPr>
          <a:lstStyle/>
          <a:p>
            <a:pPr marL="626111" lvl="1" indent="-313055" algn="just">
              <a:lnSpc>
                <a:spcPts val="3857"/>
              </a:lnSpc>
              <a:buFont typeface="Arial"/>
              <a:buChar char="•"/>
            </a:pPr>
            <a:r>
              <a:rPr lang="en-US" sz="2900" spc="-87" dirty="0">
                <a:solidFill>
                  <a:srgbClr val="000000"/>
                </a:solidFill>
                <a:latin typeface="Hind Guntur Medium"/>
              </a:rPr>
              <a:t>Weigh vs potential benefits: traffic, environmental, health, and other societal factors</a:t>
            </a:r>
          </a:p>
          <a:p>
            <a:pPr marL="626111" lvl="1" indent="-313055" algn="just">
              <a:lnSpc>
                <a:spcPts val="3857"/>
              </a:lnSpc>
              <a:buFont typeface="Arial"/>
              <a:buChar char="•"/>
            </a:pPr>
            <a:r>
              <a:rPr lang="en-US" sz="2900" spc="-87" dirty="0">
                <a:solidFill>
                  <a:srgbClr val="000000"/>
                </a:solidFill>
                <a:latin typeface="Hind Guntur Medium"/>
              </a:rPr>
              <a:t>Need to corroborate findings from other cities with rail stations</a:t>
            </a:r>
          </a:p>
          <a:p>
            <a:pPr marL="626111" lvl="1" indent="-313055" algn="just">
              <a:lnSpc>
                <a:spcPts val="3857"/>
              </a:lnSpc>
              <a:buFont typeface="Arial"/>
              <a:buChar char="•"/>
            </a:pPr>
            <a:r>
              <a:rPr lang="en-US" sz="2900" spc="-87" dirty="0">
                <a:solidFill>
                  <a:srgbClr val="000000"/>
                </a:solidFill>
                <a:latin typeface="Hind Guntur Medium"/>
              </a:rPr>
              <a:t>Other confounding factors:</a:t>
            </a:r>
          </a:p>
          <a:p>
            <a:pPr marL="1083311" lvl="2" indent="-313055" algn="just">
              <a:lnSpc>
                <a:spcPts val="3857"/>
              </a:lnSpc>
              <a:buFont typeface="Arial"/>
              <a:buChar char="•"/>
            </a:pPr>
            <a:r>
              <a:rPr lang="en-US" sz="2900" spc="-87" dirty="0">
                <a:solidFill>
                  <a:srgbClr val="000000"/>
                </a:solidFill>
                <a:latin typeface="Hind Guntur Medium"/>
              </a:rPr>
              <a:t>Proximity to high-traffic locations (e.g. shopping malls). </a:t>
            </a:r>
          </a:p>
          <a:p>
            <a:pPr marL="1083311" lvl="2" indent="-313055" algn="just">
              <a:lnSpc>
                <a:spcPts val="3857"/>
              </a:lnSpc>
              <a:buFont typeface="Arial"/>
              <a:buChar char="•"/>
            </a:pPr>
            <a:r>
              <a:rPr lang="en-US" sz="2900" spc="-87" dirty="0">
                <a:solidFill>
                  <a:srgbClr val="000000"/>
                </a:solidFill>
                <a:latin typeface="Hind Guntur Medium"/>
              </a:rPr>
              <a:t>Location of MARTA rail stations in urban vs rural/suburban neighborhoods</a:t>
            </a:r>
          </a:p>
          <a:p>
            <a:pPr marL="1083311" lvl="2" indent="-313055" algn="just">
              <a:lnSpc>
                <a:spcPts val="3857"/>
              </a:lnSpc>
              <a:buFont typeface="Arial"/>
              <a:buChar char="•"/>
            </a:pPr>
            <a:r>
              <a:rPr lang="en-US" sz="2900" spc="-87" dirty="0">
                <a:solidFill>
                  <a:srgbClr val="000000"/>
                </a:solidFill>
                <a:latin typeface="Hind Guntur Medium"/>
              </a:rPr>
              <a:t>Level of security measures nearby MARTA rail stations</a:t>
            </a:r>
          </a:p>
        </p:txBody>
      </p:sp>
      <p:pic>
        <p:nvPicPr>
          <p:cNvPr id="35" name="Picture 34" descr="Diagram&#10;&#10;Description automatically generated with medium confidence">
            <a:extLst>
              <a:ext uri="{FF2B5EF4-FFF2-40B4-BE49-F238E27FC236}">
                <a16:creationId xmlns:a16="http://schemas.microsoft.com/office/drawing/2014/main" id="{C9910960-A3FA-7F14-75E4-4FAFEAF5C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21" y="4710799"/>
            <a:ext cx="5010150" cy="5248275"/>
          </a:xfrm>
          <a:prstGeom prst="rect">
            <a:avLst/>
          </a:prstGeom>
        </p:spPr>
      </p:pic>
      <p:pic>
        <p:nvPicPr>
          <p:cNvPr id="37" name="Picture 36" descr="Map&#10;&#10;Description automatically generated">
            <a:extLst>
              <a:ext uri="{FF2B5EF4-FFF2-40B4-BE49-F238E27FC236}">
                <a16:creationId xmlns:a16="http://schemas.microsoft.com/office/drawing/2014/main" id="{8E7129AA-B7FF-94BA-9551-C2A2A22F4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0413" y="717225"/>
            <a:ext cx="3269825" cy="492338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TotalTime>
  <Words>494</Words>
  <Application>Microsoft Office PowerPoint</Application>
  <PresentationFormat>Custom</PresentationFormat>
  <Paragraphs>67</Paragraphs>
  <Slides>6</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vt:i4>
      </vt:variant>
    </vt:vector>
  </HeadingPairs>
  <TitlesOfParts>
    <vt:vector size="20" baseType="lpstr">
      <vt:lpstr>Hind Guntur Medium</vt:lpstr>
      <vt:lpstr>Kollektif</vt:lpstr>
      <vt:lpstr>Canva Sans 1</vt:lpstr>
      <vt:lpstr>League Spartan</vt:lpstr>
      <vt:lpstr>Canva Sans 1 Bold</vt:lpstr>
      <vt:lpstr>Kollektif Bold</vt:lpstr>
      <vt:lpstr>Arial</vt:lpstr>
      <vt:lpstr>Roboto Condensed Bold</vt:lpstr>
      <vt:lpstr>Calibri</vt:lpstr>
      <vt:lpstr>Glacial Indifference Bold</vt:lpstr>
      <vt:lpstr>Alice</vt:lpstr>
      <vt:lpstr>Aharoni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 of NIMBY</dc:title>
  <dc:creator>Meeyoung Park</dc:creator>
  <cp:lastModifiedBy>Meeyoung Park</cp:lastModifiedBy>
  <cp:revision>7</cp:revision>
  <dcterms:created xsi:type="dcterms:W3CDTF">2006-08-16T00:00:00Z</dcterms:created>
  <dcterms:modified xsi:type="dcterms:W3CDTF">2023-01-18T03:52:20Z</dcterms:modified>
  <dc:identifier>DAFXOmL5ecU</dc:identifier>
</cp:coreProperties>
</file>